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69"/>
  </p:notesMasterIdLst>
  <p:sldIdLst>
    <p:sldId id="256" r:id="rId2"/>
    <p:sldId id="257" r:id="rId3"/>
    <p:sldId id="258" r:id="rId4"/>
    <p:sldId id="267" r:id="rId5"/>
    <p:sldId id="301" r:id="rId6"/>
    <p:sldId id="302" r:id="rId7"/>
    <p:sldId id="303" r:id="rId8"/>
    <p:sldId id="304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284" r:id="rId17"/>
    <p:sldId id="286" r:id="rId18"/>
    <p:sldId id="288" r:id="rId19"/>
    <p:sldId id="290" r:id="rId20"/>
    <p:sldId id="291" r:id="rId21"/>
    <p:sldId id="292" r:id="rId22"/>
    <p:sldId id="287" r:id="rId23"/>
    <p:sldId id="293" r:id="rId24"/>
    <p:sldId id="259" r:id="rId25"/>
    <p:sldId id="268" r:id="rId26"/>
    <p:sldId id="269" r:id="rId27"/>
    <p:sldId id="271" r:id="rId28"/>
    <p:sldId id="272" r:id="rId29"/>
    <p:sldId id="275" r:id="rId30"/>
    <p:sldId id="263" r:id="rId31"/>
    <p:sldId id="264" r:id="rId32"/>
    <p:sldId id="265" r:id="rId33"/>
    <p:sldId id="266" r:id="rId34"/>
    <p:sldId id="289" r:id="rId35"/>
    <p:sldId id="309" r:id="rId36"/>
    <p:sldId id="279" r:id="rId37"/>
    <p:sldId id="280" r:id="rId38"/>
    <p:sldId id="306" r:id="rId39"/>
    <p:sldId id="307" r:id="rId40"/>
    <p:sldId id="285" r:id="rId41"/>
    <p:sldId id="308" r:id="rId42"/>
    <p:sldId id="310" r:id="rId43"/>
    <p:sldId id="311" r:id="rId44"/>
    <p:sldId id="276" r:id="rId45"/>
    <p:sldId id="277" r:id="rId46"/>
    <p:sldId id="261" r:id="rId47"/>
    <p:sldId id="278" r:id="rId48"/>
    <p:sldId id="281" r:id="rId49"/>
    <p:sldId id="282" r:id="rId50"/>
    <p:sldId id="283" r:id="rId51"/>
    <p:sldId id="305" r:id="rId52"/>
    <p:sldId id="327" r:id="rId53"/>
    <p:sldId id="312" r:id="rId54"/>
    <p:sldId id="313" r:id="rId55"/>
    <p:sldId id="314" r:id="rId56"/>
    <p:sldId id="315" r:id="rId57"/>
    <p:sldId id="317" r:id="rId58"/>
    <p:sldId id="316" r:id="rId59"/>
    <p:sldId id="318" r:id="rId60"/>
    <p:sldId id="319" r:id="rId61"/>
    <p:sldId id="320" r:id="rId62"/>
    <p:sldId id="324" r:id="rId63"/>
    <p:sldId id="325" r:id="rId64"/>
    <p:sldId id="326" r:id="rId65"/>
    <p:sldId id="321" r:id="rId66"/>
    <p:sldId id="322" r:id="rId67"/>
    <p:sldId id="323" r:id="rId68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7E790-259F-416B-8D90-D37CAB7ADEE3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5CB01-0365-4581-97A3-F09961CB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vicious cycle begins when decreased cardiac output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leads to increased metabolite production in downstream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 systems. These metabolites, in turn, stimulate local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vasodilation and decreased blood pressure. Falling blood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 stimulates angiotensin and mineralocorticoid release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further, inducing fluid-retaining mechanisms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kidney and stimulating increases in systemic vascular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Cardiac outputs of 2 ventricles are different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fetuses,hence</a:t>
            </a:r>
            <a:r>
              <a:rPr lang="en-US" baseline="0" dirty="0" smtClean="0"/>
              <a:t> expressed as combined ventricular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Afterload is the force that resists myofibril shortening during systole ( wall stress)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retardation more in boys compared to girls.</a:t>
            </a:r>
          </a:p>
          <a:p>
            <a:r>
              <a:rPr lang="en-US" dirty="0" smtClean="0"/>
              <a:t>In cyanotic congenital heart disease, weight and height are equally affected.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acyanotic</a:t>
            </a:r>
            <a:r>
              <a:rPr lang="en-US" baseline="0" dirty="0" smtClean="0"/>
              <a:t> heart disease, weight&gt; height. Discrepancy between linear growth and weight maximum in babies with left to right shunt lesions.</a:t>
            </a:r>
          </a:p>
          <a:p>
            <a:r>
              <a:rPr lang="en-US" baseline="0" dirty="0" smtClean="0"/>
              <a:t>Maximum growth retardation, VSD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4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ALCAPA, blood flow in left coronary artery will depend on flow</a:t>
            </a:r>
            <a:r>
              <a:rPr lang="en-US" baseline="0" dirty="0" smtClean="0"/>
              <a:t> from collaterals from RCA once pulmonary </a:t>
            </a:r>
            <a:r>
              <a:rPr lang="en-US" baseline="0" dirty="0" err="1" smtClean="0"/>
              <a:t>aretery</a:t>
            </a:r>
            <a:r>
              <a:rPr lang="en-US" baseline="0" dirty="0" smtClean="0"/>
              <a:t> pressure falls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Neonates with right to left physiology and unobstructed flow to lungs as the PVR decreases, pulmonary </a:t>
            </a:r>
            <a:r>
              <a:rPr lang="en-US" dirty="0" err="1" smtClean="0"/>
              <a:t>overcirculation</a:t>
            </a:r>
            <a:r>
              <a:rPr lang="en-US" baseline="0" dirty="0" smtClean="0"/>
              <a:t> and left to right shunt will predominate and cyanosis may not be evident.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Vasoconstriction secondary</a:t>
            </a:r>
            <a:r>
              <a:rPr lang="en-US" baseline="0" dirty="0" smtClean="0"/>
              <a:t> to reduced cardiac output is deleterious to the failing heart.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5CB01-0365-4581-97A3-F09961CB83B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76800" y="1169931"/>
            <a:ext cx="5416689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6" y="533401"/>
            <a:ext cx="6924052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3843868"/>
            <a:ext cx="5573531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0075" y="533400"/>
            <a:ext cx="908685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57252" y="3843867"/>
            <a:ext cx="8191499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33400"/>
            <a:ext cx="908685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114800"/>
            <a:ext cx="7181496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533400"/>
            <a:ext cx="7717260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1" y="3429000"/>
            <a:ext cx="7202775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301070"/>
            <a:ext cx="7180156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176" y="710624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8226" y="2768601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5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429000"/>
            <a:ext cx="7180156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5132981"/>
            <a:ext cx="7181496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20" y="533400"/>
            <a:ext cx="7717259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6" y="3886200"/>
            <a:ext cx="7180156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953000"/>
            <a:ext cx="7180155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7176" y="710624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8226" y="2768601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33400"/>
            <a:ext cx="8466365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6" y="3928534"/>
            <a:ext cx="7180156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766736"/>
            <a:ext cx="7180155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533401"/>
            <a:ext cx="7374225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7207" y="533400"/>
            <a:ext cx="2299718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5" y="533400"/>
            <a:ext cx="6581264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533400"/>
            <a:ext cx="7374225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981200"/>
            <a:ext cx="720277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4487334"/>
            <a:ext cx="7202775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00076" y="533401"/>
            <a:ext cx="444371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245157" y="533400"/>
            <a:ext cx="444176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533400"/>
            <a:ext cx="4181474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75" y="1143001"/>
            <a:ext cx="4438650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1894" y="566738"/>
            <a:ext cx="42345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158" y="1143000"/>
            <a:ext cx="4451293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360045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533400"/>
            <a:ext cx="4993599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2209803"/>
            <a:ext cx="360045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775" y="1447800"/>
            <a:ext cx="4008665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57250" y="914400"/>
            <a:ext cx="3691096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8031" y="2743200"/>
            <a:ext cx="4009751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" y="6172201"/>
            <a:ext cx="65381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58C5E3"/>
            </a:gs>
            <a:gs pos="0">
              <a:schemeClr val="accent5"/>
            </a:gs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04509" y="3894668"/>
            <a:ext cx="2779263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6" y="4495800"/>
            <a:ext cx="7374225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533401"/>
            <a:ext cx="7374225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9026" y="6172204"/>
            <a:ext cx="135052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BA7AB4-AB9C-422D-93DD-8D88ED4F9ED4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6172201"/>
            <a:ext cx="653819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230" y="5578479"/>
            <a:ext cx="96402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A4BF47-2CE4-448E-AFC7-3B929395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38" dirty="0">
                <a:solidFill>
                  <a:schemeClr val="bg1"/>
                </a:solidFill>
                <a:latin typeface="Stencil" panose="040409050D0802020404" pitchFamily="82" charset="0"/>
              </a:rPr>
              <a:t>Heart Failure in infants and </a:t>
            </a:r>
            <a:r>
              <a:rPr lang="en-US" sz="3038" dirty="0" smtClean="0">
                <a:solidFill>
                  <a:schemeClr val="bg1"/>
                </a:solidFill>
                <a:latin typeface="Stencil" panose="040409050D0802020404" pitchFamily="82" charset="0"/>
              </a:rPr>
              <a:t>neonates</a:t>
            </a:r>
            <a:endParaRPr lang="en-US" sz="3038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288" y="4370375"/>
            <a:ext cx="7972425" cy="11743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Dr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Sanmath</a:t>
            </a:r>
            <a:r>
              <a:rPr lang="en-US" b="1" dirty="0" smtClean="0">
                <a:solidFill>
                  <a:schemeClr val="bg1"/>
                </a:solidFill>
              </a:rPr>
              <a:t> Shetty K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Senior Resident, </a:t>
            </a:r>
            <a:r>
              <a:rPr lang="en-US" b="1" dirty="0" err="1" smtClean="0">
                <a:solidFill>
                  <a:schemeClr val="bg1"/>
                </a:solidFill>
              </a:rPr>
              <a:t>Dept</a:t>
            </a:r>
            <a:r>
              <a:rPr lang="en-US" b="1" dirty="0" smtClean="0">
                <a:solidFill>
                  <a:schemeClr val="bg1"/>
                </a:solidFill>
              </a:rPr>
              <a:t> of Cardiology</a:t>
            </a:r>
          </a:p>
          <a:p>
            <a:pPr algn="l"/>
            <a:r>
              <a:rPr lang="en-US" b="1" dirty="0" smtClean="0">
                <a:solidFill>
                  <a:schemeClr val="bg1"/>
                </a:solidFill>
              </a:rPr>
              <a:t>Medical College, Calicut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2.gstatic.com/images?q=tbn:ANd9GcSMJIRmpENg7_ArQjlB83OzrojJLbfeGEAd8tW-XN6XcL3Zxv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53" y="237155"/>
            <a:ext cx="3188113" cy="23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37939"/>
            <a:ext cx="7374225" cy="8404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Neonatal cardiac output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52514"/>
            <a:ext cx="5309405" cy="459816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 life ------ combined biventricular cardiac output is 450 ml/kg/min, “parallel circulation”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RV= 300 ml/kg/min, LV= 150 ml/kg/min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Extrauterine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life ------- Series circulation.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LV output= 150                 450 ml/kg/min.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output gradually reduces to adult value of 70 ml/kg/min over 6 – 12 </a:t>
            </a:r>
            <a:r>
              <a:rPr lang="en-US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mths.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1439" y="4217153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997" y="1788992"/>
            <a:ext cx="3469969" cy="477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94" y="2524840"/>
            <a:ext cx="42195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78884"/>
            <a:ext cx="7374225" cy="9633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Contractile units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760561"/>
            <a:ext cx="7266503" cy="43966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Neonatal heart has less contractile units per mm2 than adult hearts.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Inside the neonatal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myocyte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contractile units are restricted to 30% (70% in adults)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Advantage of neonatal myocardium: ability to produce hyperplasia.</a:t>
            </a:r>
          </a:p>
        </p:txBody>
      </p:sp>
      <p:pic>
        <p:nvPicPr>
          <p:cNvPr id="2052" name="Picture 4" descr="https://med.uth.edu/pathology/files/2013/12/neonatal-myo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79" y="21648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74165"/>
            <a:ext cx="9686924" cy="8404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Preload, afterload, frank-starling’s law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7" y="1405719"/>
            <a:ext cx="5383101" cy="49404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neonates, venous return is high because of increased cardiac output.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Frank Starling law is fully acknowledged leaving little margin for tolerating additional overload.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Afterload is directly related to radius of ventricular cavity and inversely related to wall thickness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Wall stress=pressure x radius/2 x wall thickness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infants, radius high due to increased LVEDV and LV wall is thinner than in adults-------------- high afterload. </a:t>
            </a:r>
            <a:endParaRPr lang="en-US" baseline="300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6" name="Picture 4" descr="http://members.shaw.ca/chuangmc/module4/resources/frank-star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78" y="2564604"/>
            <a:ext cx="4399942" cy="29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19576"/>
            <a:ext cx="7374225" cy="10179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innervations and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catecholamines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542197"/>
            <a:ext cx="7374225" cy="4710505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Infants with HF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igher concentrations of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catecholamines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circulation----- stores are depleted.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Decrease in density and number of beta receptors in myocardium.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Limits the action of exogenously administered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catecholamines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3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56055"/>
            <a:ext cx="7374225" cy="10724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Myocardial metabolism, ca2+, fetal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719618"/>
            <a:ext cx="7374225" cy="45330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Neonatal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myocyte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can use only glucose 6 phosphate as fuel. 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Newborn glycogen stores are limited------ hypoglycemia causes HF.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Poor sarcoplasmic reticulum in neonates----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hypocalcemia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causes HF.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has high affinity to oxygen. Hence , only way of increasing oxygen to tissues is by increasing cardiac output.</a:t>
            </a:r>
          </a:p>
        </p:txBody>
      </p:sp>
    </p:spTree>
    <p:extLst>
      <p:ext uri="{BB962C8B-B14F-4D97-AF65-F5344CB8AC3E}">
        <p14:creationId xmlns:p14="http://schemas.microsoft.com/office/powerpoint/2010/main" val="14826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Hypoxemia and acidosis: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Frequently seen in sick newborns.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Significantly reduce cardiac contractility.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05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72956"/>
            <a:ext cx="7374225" cy="94169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MANIFESTATIONS IN INFANTS WITH 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705970"/>
            <a:ext cx="7374225" cy="515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Feeding abnormalities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Tachypnoea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Tachycardia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Cardiomegaly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Gallop rhythm (S3)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Hepatomegaly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Pulmonary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rales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Peripheral edema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Sweating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Irritability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Failure to thrive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26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59559"/>
            <a:ext cx="7374225" cy="9007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Feeding difficulties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993710"/>
            <a:ext cx="7374225" cy="37676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Important clue for presence of CHF in infants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Usually first noticed by the mother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Interrupted feeding (suck-rest-suck cycles)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Inability to finish feeds, excessive time for each feed (&gt; 30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Forehead sweating during feeds --- due to activation of sympathetic system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91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33400"/>
            <a:ext cx="7374225" cy="70854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Rapid respirations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60310"/>
            <a:ext cx="7374225" cy="526803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Tachypnea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&gt; 60/min in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0-2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mth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&gt;50/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mth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yr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&gt;40/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mt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1-5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yr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calm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neonatal tachypnea: due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Increased pulmonary venous pressure (due to left to right shunt)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ulmonary venous obstruction 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ncreased LVEDP.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Neurohormonal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basis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 breathing patterns in heart disease in neonates: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Tachypnea with retractions and deep breaths: almost always seen with HF.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Tachypnea with shallow breaths: seen with reduced pulmonary flow without HF.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Happy Tachypnea: Tachypnea without significant increased work of breathing at rest, seen in infants with CHD with mild to moderate pulmonary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overcirculation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3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655089"/>
            <a:ext cx="7374225" cy="8188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tachycardia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856096"/>
            <a:ext cx="7374225" cy="416256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Persistently raised heart rate &gt; 160 bpm in infants 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 100 bpm in older children.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Tachycardia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the absence of fever or crying when accompanied by rapid respirations and hepatomegaly is indicative of HF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Consider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SVT if heart rate &gt; 220 bpm in infants and &gt; 180 bpm in older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44" y="327546"/>
            <a:ext cx="9129713" cy="6530454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5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 of Heart Failure</a:t>
            </a:r>
          </a:p>
          <a:p>
            <a:pPr marL="0" indent="0">
              <a:buNone/>
            </a:pPr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Brief review </a:t>
            </a:r>
            <a:r>
              <a:rPr lang="en-US" sz="5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Pathophysiology</a:t>
            </a:r>
          </a:p>
          <a:p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Unique features of heart failure in neonates.</a:t>
            </a:r>
          </a:p>
          <a:p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features</a:t>
            </a:r>
          </a:p>
          <a:p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 circulation and its changes after </a:t>
            </a:r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birth</a:t>
            </a:r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 and Etiology </a:t>
            </a:r>
          </a:p>
          <a:p>
            <a:pPr marL="0" indent="0">
              <a:buNone/>
            </a:pPr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Management of heart </a:t>
            </a:r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failure in neonates</a:t>
            </a:r>
          </a:p>
          <a:p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5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ISHLT guidelines 2014</a:t>
            </a:r>
            <a:endParaRPr lang="en-US" sz="5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856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1856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74166"/>
            <a:ext cx="7374225" cy="10452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cardiomegaly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92322"/>
            <a:ext cx="7374225" cy="47241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Consistent sign of impaired cardiac function, secondary to ventricular dilatation and/or hypertrophy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 few cases of HF do not show cardiomegaly.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rapidly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fatal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cardiomyopathies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supra-ventricular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tachycardia in its early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total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anomalous pulmonary venous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return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infra diaphragmatic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with obstruction.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ttp://pediatricimaging.wikispaces.com/file/view/jtrinh002_CXR.jpg/92544964/301x481/jtrinh002_CX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92" y="1177080"/>
            <a:ext cx="1973475" cy="27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00249"/>
            <a:ext cx="7374225" cy="9291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hepatomegaly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05" y="1473958"/>
            <a:ext cx="6687829" cy="43693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sign is present in almost all cases of neonatal HF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normal neonatal liver appears large on palpation and it is found about 2 cm below the right costal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edge.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the presence of respiratory infection increased expansion of the lungs  displace liver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caudally.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Usually in such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cases, the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spleen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also palpable.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987" y="1928812"/>
            <a:ext cx="25336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04716"/>
            <a:ext cx="7374225" cy="9202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Failure to thrive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10436"/>
            <a:ext cx="7374225" cy="442390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chronic HF, there is inadequate growth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Causes: Poor feeding, frequent respiratory infections, increased metabolic requirements, decreased absorption from gut due to congestion.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Boys&gt;girls,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Acyanotic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disease, weight gain more affected than height.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Cyanotic heart disease, weight and height equally affected.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acute heart failure, weight gain may be seen.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Weight gain&gt; 30 gm/day --- suggestive of CCF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6" y="934422"/>
            <a:ext cx="7118684" cy="59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69699"/>
            <a:ext cx="7374225" cy="81319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signs of neonatal heart failure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119116"/>
            <a:ext cx="7374225" cy="49698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Peripheral edema: Late sign, indicates severe heart failure,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presacral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posterior chest wall edema.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Pulmonary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rales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not useful, difficult to differentiate from pulmonary infections which frequently accompanies heart failure.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Pulsus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alternans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seen in severe HF.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S3 or gallop rhythm: frequently seen. S3 may not indicate HF in neonates.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67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157" y="464389"/>
            <a:ext cx="7013710" cy="652829"/>
          </a:xfrm>
        </p:spPr>
        <p:txBody>
          <a:bodyPr>
            <a:noAutofit/>
          </a:bodyPr>
          <a:lstStyle/>
          <a:p>
            <a:r>
              <a:rPr lang="en-US" sz="2700" dirty="0">
                <a:ln w="3175" cmpd="sng">
                  <a:solidFill>
                    <a:schemeClr val="accent1">
                      <a:shade val="50000"/>
                      <a:hueMod val="94000"/>
                    </a:schemeClr>
                  </a:solidFill>
                </a:ln>
                <a:solidFill>
                  <a:schemeClr val="bg1"/>
                </a:solidFill>
              </a:rPr>
              <a:t>Fetal blood flow</a:t>
            </a:r>
          </a:p>
        </p:txBody>
      </p:sp>
      <p:pic>
        <p:nvPicPr>
          <p:cNvPr id="1026" name="Picture 2" descr="printable diagram of fetal circulation  | Fetal Circ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1" y="1239366"/>
            <a:ext cx="4535178" cy="55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566" y="3060076"/>
            <a:ext cx="7373938" cy="17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events in postnatal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18616"/>
            <a:ext cx="7374225" cy="73697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birth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815152"/>
            <a:ext cx="7374225" cy="451740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Parallel circulation becomes series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soon after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birth </a:t>
            </a: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Lesions that present during </a:t>
            </a:r>
            <a:r>
              <a:rPr lang="en-US" sz="240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 few days of life: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Critical 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HLHS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Critical PS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Mitral atresia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76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131558"/>
            <a:ext cx="7374225" cy="8882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Closure of the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ductus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arteriosus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88" y="533400"/>
            <a:ext cx="4181474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Term infant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Two phases: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Functional closure: 18 t0 24 hours after birth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Anatomic closure: over next 2 – 3 weeks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9879" y="566738"/>
            <a:ext cx="4234557" cy="5762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Preterm infant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158" y="1142999"/>
            <a:ext cx="4451293" cy="36200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Remains open for many days following birth.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Cause: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Immature ducts have high threshold of response to oxygen.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Immature ducts are more sensitive to PGE2 and NO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PGE2 fail to get metabolized by immature lungs.</a:t>
            </a:r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391" y="327546"/>
            <a:ext cx="9185370" cy="4217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MECHANISM</a:t>
            </a: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Removal of PGE2 based relaxing system</a:t>
            </a: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Activation of constrictor mechanism by rise in blood oxygen tension</a:t>
            </a:r>
          </a:p>
        </p:txBody>
      </p:sp>
    </p:spTree>
    <p:extLst>
      <p:ext uri="{BB962C8B-B14F-4D97-AF65-F5344CB8AC3E}">
        <p14:creationId xmlns:p14="http://schemas.microsoft.com/office/powerpoint/2010/main" val="65176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533400"/>
            <a:ext cx="7374225" cy="57445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lesions that manifest during closure of the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ductus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Functional closure: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epend for pulmonary flow (TOF with pulmonary atresia)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 for systemic flow (IAA/CoA)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Depend for mixing of systemic and pulmonary blood (TGA)</a:t>
            </a:r>
          </a:p>
          <a:p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Anatomic closure: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CoA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 descr="220px-Coarctation_and_P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325" y="4220573"/>
            <a:ext cx="2460625" cy="25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560696"/>
            <a:ext cx="7374225" cy="376767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Pulmonary Vascular resistance falls further </a:t>
            </a:r>
            <a:r>
              <a:rPr lang="en-US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 birth between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to 6 weeks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Large VSD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PDA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ALCAPA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16" y="1856095"/>
            <a:ext cx="4870039" cy="2359419"/>
          </a:xfrm>
          <a:prstGeom prst="rect">
            <a:avLst/>
          </a:prstGeom>
        </p:spPr>
      </p:pic>
      <p:pic>
        <p:nvPicPr>
          <p:cNvPr id="5" name="Picture 2" descr="http://www.bravetiana.co.uk/wp-content/uploads/2011/07/alcapa-he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8" y="2064804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04" y="1114425"/>
            <a:ext cx="7200900" cy="4643127"/>
          </a:xfrm>
          <a:ln>
            <a:solidFill>
              <a:schemeClr val="accent1">
                <a:shade val="50000"/>
                <a:hueMod val="94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25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Congestive Cardiac Failure is a clinical syndrome in which the heart is unable to pump enough blood to the body to meet its needs, to dispose </a:t>
            </a:r>
            <a:r>
              <a:rPr lang="en-US" sz="2025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 </a:t>
            </a:r>
            <a:r>
              <a:rPr lang="en-US" sz="2025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systemic or pulmonary venous return adequately, or a combination of the two.</a:t>
            </a:r>
          </a:p>
          <a:p>
            <a:pPr marL="0" indent="0">
              <a:buNone/>
            </a:pPr>
            <a:endParaRPr lang="en-US" sz="2025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25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Clinical manifestations of heart failure due to a combination of “low output state” and compensatory responses to increase it.</a:t>
            </a:r>
          </a:p>
          <a:p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16963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4" y="476962"/>
            <a:ext cx="7200900" cy="6630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04" y="1508165"/>
            <a:ext cx="7200900" cy="4631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NYHA Heart Failure Classification: Not well translated for use in infants.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Original Ross Classification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Ross Scoring system for heart failure in infants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Modified Ross score: for older children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University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failure index</a:t>
            </a: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6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80064"/>
            <a:ext cx="7374225" cy="7055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Original ross Classification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985651"/>
            <a:ext cx="7374225" cy="53557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I 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Limitations or symptoms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II: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Mild tachypnea or diaphoresis with feedings in infants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Dyspnea in older children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growth failure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III: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Marked tachypnea or diaphoresis with feedings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Prolonged feeding times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Growth failure from CCF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IV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Symptomatic at rest with tachypnea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retractions, grunting or diaphoresis</a:t>
            </a: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91" y="1731426"/>
            <a:ext cx="7501496" cy="33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30630"/>
            <a:ext cx="7374225" cy="163879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Ross scoring system in infants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83941"/>
              </p:ext>
            </p:extLst>
          </p:nvPr>
        </p:nvGraphicFramePr>
        <p:xfrm>
          <a:off x="83127" y="1911926"/>
          <a:ext cx="7861464" cy="406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675"/>
                <a:gridCol w="1304028"/>
                <a:gridCol w="1350208"/>
                <a:gridCol w="1276553"/>
              </a:tblGrid>
              <a:tr h="369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2</a:t>
                      </a:r>
                      <a:endParaRPr lang="en-US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FEEDING HISTORY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Volume consumed/</a:t>
                      </a:r>
                      <a:r>
                        <a:rPr lang="en-US" sz="1600" baseline="0" dirty="0" smtClean="0"/>
                        <a:t> feed(</a:t>
                      </a:r>
                      <a:r>
                        <a:rPr lang="en-US" sz="1600" baseline="0" dirty="0" err="1" smtClean="0"/>
                        <a:t>oz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2.5-3.5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2.5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taken per feeding (min)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----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PHYSICAL</a:t>
                      </a:r>
                      <a:r>
                        <a:rPr lang="en-US" sz="1600" b="1" baseline="0" dirty="0" smtClean="0"/>
                        <a:t> EXAMINATION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Respiratory</a:t>
                      </a:r>
                      <a:r>
                        <a:rPr lang="en-US" sz="1600" baseline="0" dirty="0" smtClean="0"/>
                        <a:t> rate (/min)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50-60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60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</a:t>
                      </a:r>
                      <a:r>
                        <a:rPr lang="en-US" sz="1600" baseline="0" dirty="0" smtClean="0"/>
                        <a:t> rate (/min)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160-170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170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Respiratory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Abnormal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----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smtClean="0"/>
                        <a:t>Peripheral perfusion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Decreased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----</a:t>
                      </a:r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S3 or diastolic rumble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697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Liver edge</a:t>
                      </a:r>
                      <a:r>
                        <a:rPr lang="en-US" sz="1600" baseline="0" dirty="0" smtClean="0"/>
                        <a:t> from costal margin (cm)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2-3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54811"/>
              </p:ext>
            </p:extLst>
          </p:nvPr>
        </p:nvGraphicFramePr>
        <p:xfrm>
          <a:off x="8051469" y="2864921"/>
          <a:ext cx="24225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5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0-2 (no CHF)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3-6 (mild CHF)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7-9 (mod CHF)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10-12 ( severe</a:t>
                      </a:r>
                      <a:r>
                        <a:rPr lang="en-US" baseline="0" dirty="0" smtClean="0"/>
                        <a:t> CHF)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96936"/>
            <a:ext cx="7374225" cy="102622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York university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failure index– Connelly et al.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39999"/>
              </p:ext>
            </p:extLst>
          </p:nvPr>
        </p:nvGraphicFramePr>
        <p:xfrm>
          <a:off x="600075" y="1174669"/>
          <a:ext cx="737393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346"/>
                <a:gridCol w="17275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 point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scale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Failure to thrive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 points  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Prolonged feeding time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1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Retractions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Severe Tachypnea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Resting sinus tachycardia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2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Hepatomegaly 3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cms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below the costal margin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1 point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Marked cardiomegaly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1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High doses of diuretics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Digoxin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1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ACE inhibitor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1 point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Anti arrhythmic agents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Anticoagulants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Abnormal function by echocardiography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Single ventricle physiology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      2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points</a:t>
                      </a:r>
                      <a:endParaRPr lang="en-US" sz="1600" dirty="0">
                        <a:solidFill>
                          <a:schemeClr val="bg1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850" y="1037230"/>
            <a:ext cx="7374225" cy="641445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Proposed HF staging for infants and children by the International Society for Heart and Lung Transplantation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869747"/>
            <a:ext cx="7374225" cy="447849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Modified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the American College of Cardiology/American Heart Association guidelines and complementing the Ross classification system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 A: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increased risk of HF but normal cardiac function and no evidence of cardiac chamber volume overload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previous exposure to </a:t>
            </a:r>
            <a:r>
              <a:rPr lang="en-US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cardiotoxic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agents, family history of heritable cardiomyopathy,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congenitally corrected transposition of the great arteries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 B: 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abnormal cardiac morphology or cardiac function, with no symptoms of HF, past or 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</a:t>
            </a:r>
          </a:p>
          <a:p>
            <a:pPr lvl="1" algn="ctr"/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Examples: history of </a:t>
            </a:r>
            <a:r>
              <a:rPr lang="en-US" sz="16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anthracycline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 LV dysfunction, Aortic insufficiency with LV dysfunction.</a:t>
            </a:r>
            <a:endParaRPr lang="en-US" sz="1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 C: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underlying structural or functional heart diseases and past or current symptoms of HF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Stage D: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Patients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with end-stage HF requiring continuous infusion of inotropic agents, mechanical circulatory support, cardiac transplantation, or hospice care</a:t>
            </a:r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7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56054"/>
            <a:ext cx="7374225" cy="7313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failure in the fetus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187355"/>
            <a:ext cx="8243673" cy="5065347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CHF in utero is manifested as right heart failure– pericardial or pleural effusions, ascites and peripheral (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skin,placental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 edema.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Hydrops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nonspecific term, two or more fluid collection in the fetus.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 heart failure causes 26-40% of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nonimmune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hydrops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Echo: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Cardiomegaly.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Cardiothoracic area &gt; 0.3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Cardiothoracic circumference &gt; 0.5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Systolic dysfunction:   Fractional shortening (N=28-40%)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Diastolic dysfunction: small or absent E wave 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12190" y="5254388"/>
            <a:ext cx="122830" cy="27295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1" y="192988"/>
            <a:ext cx="4067033" cy="6665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68" y="454743"/>
            <a:ext cx="4815245" cy="61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51346"/>
            <a:ext cx="7374225" cy="10997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NEONATAL HEART FAILURE </a:t>
            </a:r>
            <a:b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Etiology- cardiac causes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53" y="1173163"/>
            <a:ext cx="5342956" cy="558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31" y="1575972"/>
            <a:ext cx="4166513" cy="35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34537"/>
            <a:ext cx="7374225" cy="10758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Etiology- non cardiac causes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501255"/>
            <a:ext cx="7374225" cy="45057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Metabolic abnormalities- Severe hypoxia, acidosis, hypoglycemia,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hypocalcemia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Endocrinopathies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Hyperthyroidism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Severe Anemia: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Hydrops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fetalis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Bronchopulmonary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dysplasia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Sepsis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Arteriovenous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fistula, vein of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galen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malformation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18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51588"/>
            <a:ext cx="7374225" cy="84048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Etiology of Neonatal Heart Failure by 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Age </a:t>
            </a:r>
            <a:r>
              <a:rPr lang="en-US" sz="280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presentation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4" y="1675114"/>
            <a:ext cx="8569535" cy="4752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3" y="1695061"/>
            <a:ext cx="8569535" cy="4733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" y="1599364"/>
            <a:ext cx="8734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56054"/>
            <a:ext cx="7374225" cy="108614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Investigations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542197"/>
            <a:ext cx="7374225" cy="46149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tests: CBC, creatinine. Glucose, Calcium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Pulse oximetry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ECG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ABG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Radiological tests: CXR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Echo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Biomarkers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catheterization: in patients with heart failure following repair or palliation of congenital heart disease ( residual disease, assessment of shunt function)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76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855023"/>
            <a:ext cx="7374225" cy="52251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failure syndromes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579418"/>
            <a:ext cx="7374225" cy="5106389"/>
          </a:xfrm>
        </p:spPr>
        <p:txBody>
          <a:bodyPr/>
          <a:lstStyle/>
          <a:p>
            <a:r>
              <a:rPr lang="en-US" i="1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Acute postnatal cardiac failure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inability of heart to maintain a cardiac output necessary to maintain oxygenation of tissues. Manifest as shock or pulmonary edema.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 cardiac output, low systemic blood flow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cardiac output, low systemic blood flow: large AV shunts, vein of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galen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malformation.</a:t>
            </a:r>
          </a:p>
          <a:p>
            <a:r>
              <a:rPr lang="en-US" b="1" i="1" u="sng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Subacute</a:t>
            </a:r>
            <a:r>
              <a:rPr lang="en-US" b="1" i="1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or Chronic heart failure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may follow improvement from acute cardiac failure or may have an insidious onset due to progressive ventricular dysfunction. 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Features: Diaphoresis, failure to thrive, weight loss, feeding difficulties, increased respiratory effort.</a:t>
            </a:r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59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33400"/>
            <a:ext cx="7374225" cy="72219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Hyperoxia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test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392071"/>
            <a:ext cx="7374225" cy="417621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dminister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100 % oxygen for &gt; 10 min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PaO2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 100 mmHg: pulmonary disease likely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PaO2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&lt; 70 mmHg, rise by &lt; 30 mmHg or SaO2 unchanged: cardiac cause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R-L shunt)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likely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Exceptions:</a:t>
            </a:r>
            <a:endParaRPr lang="en-US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Total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anomalous pulmonary venous return may respond 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Pulmonary </a:t>
            </a: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disease with a massive intrapulmonary shunt may not respond</a:t>
            </a:r>
          </a:p>
        </p:txBody>
      </p:sp>
    </p:spTree>
    <p:extLst>
      <p:ext uri="{BB962C8B-B14F-4D97-AF65-F5344CB8AC3E}">
        <p14:creationId xmlns:p14="http://schemas.microsoft.com/office/powerpoint/2010/main" val="17530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78884"/>
            <a:ext cx="7374225" cy="89507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CXR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65026"/>
            <a:ext cx="7374225" cy="462861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Cardiomegaly: 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Absence rules out CHF (exception: obstructed TAPVC)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Upper limit 0.55 in infants and 0.6 in neonates.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Thymic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shadow may mimic </a:t>
            </a:r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mediastinal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widening in infants.</a:t>
            </a:r>
          </a:p>
          <a:p>
            <a:r>
              <a:rPr lang="en-US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Features of pulmonary venous hypertension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63590"/>
              </p:ext>
            </p:extLst>
          </p:nvPr>
        </p:nvGraphicFramePr>
        <p:xfrm>
          <a:off x="696036" y="3613245"/>
          <a:ext cx="9021171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889"/>
                <a:gridCol w="1719618"/>
                <a:gridCol w="60186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PCWP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Radiologic appearance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13-17 mm 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 veins upper lobe &gt; lower lobe</a:t>
                      </a:r>
                    </a:p>
                    <a:p>
                      <a:r>
                        <a:rPr lang="en-US" dirty="0" smtClean="0"/>
                        <a:t>“Cephalization” or ‘staghorn’ or ‘ inverted moustache’ appearance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18-25 mm 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Interstitial edema</a:t>
                      </a:r>
                      <a:r>
                        <a:rPr lang="en-US" baseline="0" dirty="0" smtClean="0"/>
                        <a:t>– </a:t>
                      </a:r>
                      <a:r>
                        <a:rPr lang="en-US" baseline="0" dirty="0" err="1" smtClean="0"/>
                        <a:t>perihilar</a:t>
                      </a:r>
                      <a:r>
                        <a:rPr lang="en-US" baseline="0" dirty="0" smtClean="0"/>
                        <a:t> haziness, </a:t>
                      </a:r>
                      <a:r>
                        <a:rPr lang="en-US" baseline="0" dirty="0" err="1" smtClean="0"/>
                        <a:t>peribronchial</a:t>
                      </a:r>
                      <a:r>
                        <a:rPr lang="en-US" baseline="0" dirty="0" smtClean="0"/>
                        <a:t> cuffing, </a:t>
                      </a:r>
                      <a:r>
                        <a:rPr lang="en-US" baseline="0" dirty="0" err="1" smtClean="0"/>
                        <a:t>Kerley</a:t>
                      </a:r>
                      <a:r>
                        <a:rPr lang="en-US" baseline="0" dirty="0" smtClean="0"/>
                        <a:t> B 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25 mm 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Bat’s wing appearance- frank</a:t>
                      </a:r>
                      <a:r>
                        <a:rPr lang="en-US" baseline="0" dirty="0" smtClean="0"/>
                        <a:t> pulmonary edema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Chronic pulmonary 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Hemosiderosis</a:t>
                      </a:r>
                      <a:r>
                        <a:rPr lang="en-US" dirty="0" smtClean="0"/>
                        <a:t> and ossification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img.medscape.com/pi/emed/ckb/pediatrics_cardiac/1331339-1331342-898437-1753768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91" y="1293133"/>
            <a:ext cx="2843274" cy="22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92532"/>
            <a:ext cx="7374225" cy="11134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Echocardiography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801504"/>
            <a:ext cx="7374225" cy="438296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for identifying 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Causes of HF such as structural heart disease 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Ventricular dysfunction (both systolic and diastolic)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Chamber dimensions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Effusions (both pericardial and pleural)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04" y="1606741"/>
            <a:ext cx="5238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22300"/>
            <a:ext cx="7374225" cy="9471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HF Biomarkers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569493"/>
            <a:ext cx="7374225" cy="44587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ANP (atrial strain)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BNP (ventricular strain)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Troponins (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cardiomyocyte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compromise)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BNP and NT pro BNP levels rise at birth in normal healthy infants, level off at 3-4 days and then fall steadily.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Normal values for these biomarkers in infants has not been adequately established.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33587"/>
            <a:ext cx="5562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01472"/>
            <a:ext cx="7374225" cy="10997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Management approach based on physiologic considerations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24084"/>
            <a:ext cx="7374225" cy="4640237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General circulatory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Series Circulation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Left to right shunt Circulation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to left shunt Circulation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Parallel Circulation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Venous Obstruction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Ventricular Dysfunction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09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35" y="305937"/>
            <a:ext cx="7374225" cy="7585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Series circulation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0" y="941694"/>
            <a:ext cx="7374225" cy="564334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Normal circulatory pattern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Absence of mixing between oxygenated and deoxygenated blood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Eg:Structural</a:t>
            </a: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malformations causing obstruction to blood flow (AS,PS)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Hypoxia : due to V/Q mismatch</a:t>
            </a:r>
          </a:p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Improve pulmonary status using diuretics, supplemental O2 and positive pressure ventilation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Inotropic support in cases of pump dysfunction.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data:image/jpeg;base64,/9j/4AAQSkZJRgABAQAAAQABAAD/2wCEAAkGBxQSEhQUEhQUFhUXFxUVGBgXFxgZGBkYGBgXGh8cFhwYHCggGhwlHhoXIjEhJSkrLi4uFx8zODMsNygtLiwBCgoKDg0OGxAQGy0mICQsLC8sLCw0LCwsLCwsLCwsLCwsLCwsLCwsLCwsLCwsLCwsLCwsLCwsLCwsLCwsLCwsLP/AABEIAPcAzAMBIgACEQEDEQH/xAAbAAABBQEBAAAAAAAAAAAAAAAAAwQFBgcBAv/EAEsQAAIAAwQGBgUJBQYFBQAAAAECAAMRBBIhMQUGQVFhcRMiMoGRoVJicrHBBxQjM0JTgpLRorLC4fAVJGNzs9IWJUOTozR0g+Lx/8QAGgEAAgMBAQAAAAAAAAAAAAAAAAUCAwQBBv/EAC0RAAICAQQABQMDBQEAAAAAAAABAgMRBBIhMQUTQVFhIjJxFIGxM0JSocEj/9oADAMBAAIRAxEAPwDcYIIIACCG9stiSkLzGCqMyeOHfEC+vFmBp9MePRN8aGOpN9AWaCIrRmsMi0G7LfreiysjdwYCvdWJSscfABWKTrXpeZLtBlNOmSUuK6mWgIapIN44sCCDgKClN8WjTdqaVJd07dAFrleYhRXhUg90ZVpK1z5jlbRMMwyyyqSFBxukg3QK4iKb7NsTXpKfMn8E/oLWNxaZcszZkyU5uEzQoozdm59rOg62+NEEYkSRiMxRhwYEEHuIjY9G2sTZUuYMnRW8RENPY5Jpk9dQq5Jr1ITX62GXZgFNC8xFzIwxYioxxCkd8UL51LQXpMlkm5hxMOe/AAtyNKxZflHtVXkyq5K0wjmbq+5vCKzouz9JPky/SmJX2QQzfsg+MV2zfmYRfpqV5Dm/k1+VkK50FY9NMAzOccmOFBLEAAVJOQA3xk2m9Ki1WkTZgJkrVUXaq1+sHrHM8CN0aZ2KHZgoola8L0NcBjsQWqVr6SUaOZiqxVXIYFgAMDeAJKmorw4ROxNPJU1h4CCCCOnAggggAIIIIACCCCAAggggAIIIIAKv8pNfmE0gkENJNQSDhNTKkZnI1jtCil5G9pEJ8QBWNO+Ucf8AL53OV/qJGNxv0kU4vJGRL2fWWek6XON1il+6tAqVZGSrBcTS9lXwiT1T03aGnsenZprEtcdjcmjMqFyVhspkKZ4iKrFp1I1S+eN0k4f3dTSn3jChp7I2nfhviy6EIxbZxZNWllZ8oEjquAaHPfsyIPuil6d1KZAz2Ys4qWMtzVqk1JRjiTwbE74vkqWFACgAAUAGQHCOtCmcFJYZfXbKuWYmJq1RURf/AJPdIBpJkki9LZiAc7jGtRwBLDhhFHt05XmzXTsNMdlpkQWOI5598N3lg5gHns5QvhPy5seXU/qK0nw+yW1ntfS2uc4NQCJangm78RY98PdQpAa11NPo5bMOZIXyFfERXgKZcoUkTWRgyMysK0Kkg48oFYt+9kp0PyfLiy4/KBpjD5shzAaaRsXML+KmPAcYqNgsbTpiSk7TnPcNrHkMfKEGNSSSSSakk1JO8k5mLZ8nTIJs2tOkKrd33am9Tvu17onu82znoocP0tD29l30fY1ky1loKKoCj9TxOffDqOCOwwEgQQQQAEEEEABBBBAAQQQQAEEEEABBBBABW/lDH9wn/gP7axjMbRr+P7haPZX95YxcQw0f2shILpOC4saBRvJwA8SI33RFgWRJlykyRQvM7SeJNT3xierkq/a7Op2zZfkwPwjeIr1kuUjsTsVHXzTXRp0CHrzB1iDisvI8i1CB3nZFptE4IrM2CqCxPACpjHrdbGnTHmtm7E03D7K9wp574WX2bI8ds3aKjzZ89IQpHuXKLZeJwGVczhHZMutSa3RmRsrl4mOTJpbgNwrStKVpXPjC78j3Poj1cXa/o5KduedMRBcXYx25ruyxBOcIPMAFSQBvOA845LnK3ZYHkQfdAc/cWeURjmMMRQjHZUbY8AkEEEgjEEGhB3gjKPcqaVNR54jvBzhxbBJuyzKLXqUmKw251WmFMxSOr3Rxv+1rOS3ar63Xysq0kXzgszIOdzDJW45HhlFzWMSZa4Romo2mzOQyphrMlgUJzZMgTvYZHuO2NtF276X2KdbpFX9cOv4LVBHKx2NQuCCCCAAggggAIIIIACCCCAAiP05pZLLKabMDECgAUAsxJoAtSBWE2tNp6Zl6BDKC1V+lxJrkVu4ecQWuizZqSkMtQL5OEytSFPq8YlGOWkwILWT5QbPaLJMlrKnqZgABYS6CrLnRyYoYhK3JS+MqTCPCYYVhrTWoLgrbyPtX7cki12ebMrcVyTQVPYemA40jTl+UWxelNH/xN8Ix6dmntfwtCsQsojY8sM4NK1k10s1os7SZLsXmUWhRl6tatmPRBHfFSiHsQ+lXkx9w+MTUtakDDEjM0HedghB4hFQt2ofeHLFTZ7nilF3Ymq0NTTDHMD9YV0Xo97RNWVLzNSWOSKM2PkANpMITmqxPE7a+ZziEFqcTGdHZTWgKsVNFwGR31PfENJp/Psx7Fmrv8mrK7ZtuhtXpFnAuIC+2Y2Lk89nIYQ70jouVPW7NRXHEYj2TmDyjLdC6+2mSQJp6dPWoHHJhnyavONC0RrZZbQOpOVW2o5uMO5s+YqIYzolXw1wIt7bznko2smgWsjihLSnJuMcwc7rnfTI7e6IiNL1nt9kmSHlzbRJW8KqS4JDLipAGJoQIyYaUXcx5LT96kL7dNPOYIcaTVpxxY+V7j+JHVu19Fa5LbC3Rt7L9X966e6K9/afqN+yPjHltJnNUIYYg1GYxHnSCGkvTT2stu1NE4OLkjfRHYoK/KbJ+4neKfrCq/KZZ9sqcPyH+KGLps9hBkvMEQOretMi2lhKvhlxKuKGlaVGwiuET0VtNcM6EEEEABBBBAAQQQQAcpEfpmys4UoFLqSQGJCmqlaEgGmYPdEjDDTOk0s0szZlbooKKKsScgBtP6GDOASzwZLprUS1yZLzZjSCFo7XXck9YE0BQe+K8I0bWXXSRPsc1UE0F1AF5KZkZ44RnMMtLa7It5OWQlB4aFLHo97ROlSpQBdmagJoOrLdjjyBiffUa3D/og8pkv4sIR1DP/MbN7Uz/AEJsbZEL75VzwiKSaMNnaAtNmmI0+UUUhlBvIwJwP2WOwHwh1Zmo6ncw2V27tvKL/wDKHIvWYN6ExT3NVP4hGeUhHrJOVu5j7w/mlr5Z11oSDmDTGIGygEgMSoqQSBWmNDhtiw2mlainWAbAk0rnWu2sR39ku7zDKoTdMy59o07VzeQKNTPOkX+G2xhY0/Uh4jW51KS9AtOjReIkTFnKMqAq5w9FsT3ViOpAprjyMPmfplJP1qAtXa6gY19YDGu0Aw/5XyIhiBDmRYmYBjRU9JjQd21u6sdsstQpmOKqDRV9NqZchmeYG2EbTPLm85x8gNw2AR3PsAtpGzpLmFZcwTVH2gCoPKucNo8q1eyGb2QSPGlIUWzzTklOZUe6sVS1FUOHJFsKLJfbE8xxjhFo1f1InWqUJnSykF5lpRmPVNOETK/Je220r3Sj8Xjn6qrHDIOLTweNR7FMlTZLKi4yGGLkVFENeydtDF/M+d90n/c/+kMtA6FNnVAz3yksSlIW71RTPE44KPw8YmoXTnulkkhloi0zXSs+UJTVPVDh8NhqPdD6CCIHQggggAIIIIACK/rZZOlEldhmHxuNT4xJmbO9CX/3D/shpahOmOst5EsyiCWbpDVSMqC6DWIyWVgnBuMsr0Md0soCTAMulNOXS/GI+NL1/wBBWaTYmaXKVWvylUgth11rt3AxmkbvDq9kH+Tuqu82SfwepB+kl+1s9lxFy0drLaZOAmX19GZ1vBu0PExULFId5spZalmL4AUqeqd/fEzOQo11wUbO6wKnwOzjGHxOUo2px9jdoI1TrcZ4zku3/FMi1SXkzwZLTFK1JvS6nIhwMMaHrARR12g5glTzBofOOw2oEbDsse4N+hw7+cLp2Oxcm+nTqltxfDH61ZCNq1YZUCnted3zhKXNZGDy2uupvK2dD8RmCNoJjst7pBwwxxxHfBMllTRgRUVFRs3jhFeX2i9pPKfTIK0N9I9e0TfIoAAWrWgAApUGlNhELWB7s2WfXXwJANeYwjulB11PqsPAj9T4waNWs1K5A3zyQXj5Ax6jS2OyhSZ5rU1Kq1xQppYBX6JezKqnAsO0fze4QpoSySZl4zitQ11VLFaUAN7A51NO6GDuSSTmTU98PtFoOjGGZY+ZirX2uqpfJPSafzp4zgm20SpHUdhurRh54+cNZtkmJmt4b0z53T8CYQEkDEdU71JU+UOJdsmr9oONzYHuZcu8GEu+qfawM1VqqvtlkvXyb2hWszgEEia9RtFQpxGY25xbox+XpFLwY35TjJ1qCPxrs3g4HaIsmi9eBLotodHTACahF4V+8QHH2l/LtjXFx28MV2xm5ttYyXyOVioaR17lrUSEM0+keondUXj3CnGKvpDWO0zqhphQH7MqqCnOpY+MQlfCJbVo7bOlj8morakLFAylhiVqKgcRC8ZHq1Y7rG0Jg0ubVqbQQtQd4KkiNbESrnvWSu6ry5Yzk7BHI7FhSEEEEABFW130hPlrLSzNcd7zF6A0VLuwgjEsNmQMWmIbT9id7ry1VnVZigMboq10g1ocioiM87eCdbSkm+jKNO6etE+VLWbNZlZla6VQYhWP2VBwMQ8uWWNBnQnuUEnyETOs2gp1lWT0oUA3gLrXsgOHGI3Rvb5pNH/ieN+gUlTmXud1bg7Po6wjuibYZM+TNUAlHBAOANcMfGNCOuMqcty1Wa8vqkOBxo1CO6sZtZZbM8tVBYlkAAzPWGUWWdoqegq0icAP8NiPIGMniM5xsW32NOjqpnF73h5JDSmjbMZbzrJPWii80lyb9NyXutUnAA1qTSoiAYBqqwIOTKcCP638I4CkwYXWGBBFDTI4e+PYXGpLE0AqxJwGzGFM5RfOMMaVVzg8ZzH5EpEw1usesMa+kN/6xKNbGmokpzggpLyAFT9onZTCI6dKvDDAjEHcf04RyRNvDHBhgRu/l+sQyXOOe/2I/Sn1gG5a+J/lHqwD607pT+dF9zR40hMLTSSa0VE7gCf4o92XCXOPqovi4PuUx6fRxxp4nnNZLN0hqIldHD6JPZB7yK/GIeeaKeRielLQAbgBGHxeX2o3eFLmT/B6ggghIOQgpBAYEBwmkSGjNCT7R9VLN3036qdxIq34QYjpThetdZpqsGStLgumozNKGlDtxMW21a+TThKkom4uxc+AugeJjRCuCWZMw2X3OW2uP7skNHaqNZlaYXea5ArLQhEehqAS2JpzG3fSLBZrZNKqWkMCQCRfTA7s4zyfrTa2/wCtd9hEHvBPnDrU/SNpe1K0ydMeWWMq6xqvYvXgMga07o0QuhnbEw3aa1Jzsxkv3zmZ9y35k/3QfOZn3LfmT/dDwR2NJhyvY4sdgggOBHI7HlmpnlnABmvyuTfpLMvqzG8SoHxil6K+uQbzd/MCvxiZ160g1pnpNr9HRklin2QQb529ateQXjFfkTLrK3osreBrDPTf0iuXZ6slpaU6TEpfRlYVFRVTXEVHGLDatcpk/Ce00oc1l3VU+0AbxHC8QdxiAt8u7NmLuZh3VwhCJzpjZywTwWlGs9oHUIDAYUF1wORGI4HCGnzaYGKXQSBWt4AMK0qK+e6u4iIAjI4gjEEYEHeDshaZapjMrl2LqKK1FBFc8gAa4VrnQRhu8OUmaatXZWsJkszUN1gVO5tvKmB7oTnSzW8vaHmNx+B2YcYe2HSyTh0c4KGOw9lvZrkeEerTo5kxl1ZfRJ6w9knPkceMK7tJKD4GdHiClxZwVlpl5nO9tueAAoe8Q6TCQx9KYg/Krn+IQzU1LHeznHOl40j3eNKVwrWnH+vdHoqY4qivgTWvM2/kSnCoIG3CJ2RMvDcRgRuP6RCgVK+0n7wiXnqQb6ipGBG9f1GY74T+LPM4r4GvhfEZP5F49SyAReFRtG2nCPCOCAQag5GOwpG4raJN051BxU7xv/lCaKSaAVP6YwvIcEXHyOIPonfyO3xj1cKJMrgxITuzPuHcY7jPJXua4Y1jgbEAYk5AYk8gMY44JoBgWIWu6pAr8Yn7Ahs7K9nojrUYioYGlQ+01oDWtajui2mnzOTNqtX5LwlljSzav2qZS7Iem9rqD9og+EWzVPV6dIP03RgBzMW6xZrxQJQ1UAAdY4VxMOtHa2S2os8dCxwqSDLY8HGXJgDFjVo2QojDlCu7V2WrD6PUEEEXGUIIIIACK9rta7sjo1NGnMJfJO0/7II/EIsMUfW2dftarslSh+aaxr5S18TABQdZZ1ZwUZIo/MxqfIL4xFwtbJt6ZMbe7eAN0eQEIw3pjiCRW+x3bessuZvW43tJQY/huHvhpDuxMDWWxAD0oTkritDwBqVPA12Q2dCCQRQg0IOYMWL2OHmCCCJAcK1iSsOm3lCjVdBvPWA4HbyMR0eZiFhdXFm6oHE4RXZCMl9R1HlGwBOGAJrHVmg5EeMWOy6As0ySHVgymgrnMrSoFO0G3AUjsnVyZcW9IeZgK/R3X7w3VJ8Iq85Lg7ggrI5E2XdNDe9ysfhEhbrUcrOodgwExb31QoOs5pkcaQhpaxLJYdCaTUVmMmZ1aVF0YnBTVgKVoYX0OolrWi1brTAKgM2F68K7xSmyE/iMlKzc+sDbw/7HGPfbGJsc0FgZ5Cu3UKKo6M1JpjWt6ox3jjC7pPlm8GExQnYugOzAZhq0xPCFNN2+RJX6VwFYZEGpJzAAxNN8N9B6akWhSJcpSUoCRWW7DY2A2886xijFyTb6Ndlig0o5b/I+slpExQ1CKitGFGHMRImYZkoLtl1I4qaA/loO6K/aVWVOWagmN0lJcxTWqgAkOQtQ4GAvbAcTEvJnXSGGzHgRuPAj3xCcdj+CyuzzFn1R2yis2WOJbuVT8aeMLnS7E1RAV2EtQsN4F00/rKG9s+ja8vZKPQ7g6kCvJgATwMJWdgVUjKgpypFiscIYiUyojdc3P2WCastsWaCMiO0pzHwI4iJjQOlzZWCOSbOxpjj0RORH+Hw2ZjCsU5gQQymjDEH4Hgcjzics04TUBpgQQQdhyIMaqbvMXyLtVpnS+OjUgY7FV1M0kaGzOSSgvSyc2l1y4lCQORXbWLVFxkCCCCADhjOtMza2q1Mcg4XuWUh99Y0UxmWkTV7V/mzh4YfCOrsCgyshyEeo5LOA5R2HcekVhEg8yVMkkuxE9SqjDB5eAxPpjzCxHwRxrJwIIIIkAQ+0FJDT1rsVz5XfcxhjEjq49J44o49xim9/Qzq7I1ZZRtqulVqMGBGBoRiKw6a3TiDWbOI2/SPTvx/qsLaeWlofiEPitPhHdGWgiXaJYC9eXXEVPUIbq7jSp7o5DDgpYBkHpCWbougduXUE0FBMRj7gcd0XPSljIrNlC8c2QY3xTNfWp4jjSKrNlhlKtiCCCOcSGgNYuhAkWgFUW6kqaTW8KYBttcDGXWUbuccFlNkoPKfJRNHaRkTZs6fbUmTpgoJNnW8AzGtOkYZItB1RiSYsGqdg+agmcCsydjQKbqKMaE5A8+EXHSGiFRjOly1qcXAAvH1lw8RtzzzavOUKWJAUCtdlM68tsJ75tfQlwNdFXGX/AKOXP8DDTExSssCYVLTZd1kxNQb2/AUBBO6H8lCooSDichQU5Qw0fZPnU1ZigXCtJYIuMXJ7V40K4YChxrEjabFMlMVJKsMKOA3mMT4xnllR2o3Rac3L1HS9aWRtQ3h7JoD53T3mGyimAj1Y5jhjVKi49bpGV04kNSmzfCC2pd9DubqnziDTwWRayxaFtHT7kyh7LnwfZ4jDmBCMeZiVFPPcdh7olXPZJMjfUrYOJYWmtLZZqVvyzfA9IDtL+JajvB2RpFjtCzER0NVdVZTvDCoPhGY6PtHSIrHPJuDDA+Y84t2o9prKeUc5T4ew/WXureUezDVPPJ5tpp4ZZoIIIDgGM2tsulotAP3znuYK38UaSYoGn5d22TvWEuZ4rc/ggAzGUKADdh4YfCPcK2pLsyYPXfzYn4x6sckMSWNEUFmIzoNg4k0HfDqD+lMrZ4kSGc0RSx4DLnuHGF/7OfbdHN0/3R4tFrZhdHVQZIMhz9I8TDekHLODp9HTQK3CRvWjfukw1jqmhqMDvGBh0NIMcJgEwet2u5x1h4mDkBpHuROMt1cZqQeYyI7wSO+HOkUkgIZDOajrq47LcDkRs2ZQzjuFKOH6gSesQBmpMBqry1odhukn3MPCGNmnlHVhjQ1pvG0d4w74UkTb8voWzBvSidjbUPBqmnE8oaqa/wBY98U08LY/Q6xe2SbjkDFTRlO9DiD/AFuMNLTZ1daMARsqK0OwxIy/pJZX7SVZOK5svGna5XoZxauVhnCc0fKWcJhS0z0eZSqF1PRtWv0YYGgOW0U3Qla9Xllss0GZMurda81c61cKKCprjhxiHIyIpUEEHcQajzi02TWCUwF+qNuINK8GGHjSFmo0uOui6q1wllDNTlTmKfyhwlqcbajc3WHgY7b7D0ZLIKrmyjNTvUbt48NsNlauIyhHZCVb/wCno6LoXRyhd7SSCOqAc7oArzpmOEIFa5x2CIZLlFIR+aqOzVfZNB4ZeUcuuMirD1hQ+Iw8ocRyDIYPeibYUdkdWAYBhTrCowOWOV3ZsMWzVC2r87orA35TAiuN5CGFRyZ4qMprryz64H5ur7yIsNjlqbTZiyhqTbuI2Ojr3YsIY6eW6Ah11ey3j1LjadLUKkzJMpXfopfSVLTHrSigMuZrTPfCj6aWWSs+iON1SGHpLtpmKHaDziL0vokzFlS3M1BJnJOR5UtZl6415VNVYrjSuArdzxhXSGgzan6RyZdBdVczdGNWpkak4bqReYyyxUdd7NR5M4ZYyW/FRkr3hh+OLdDTSliWfLaU/ZYUNMwcwRuIIBB3iADC9MLSfN5g+KqYSlzQJbrjVin5VvE+d3whzp6xTJNomy5pBcNW8BQMpAusAcsKd9YYQ4qWYIrfYQRKaE1fnWoM6IzS0N17hUOWoDRQ2BFDU7cRThJStC2c1FHDLgwLMHU+sCajwiuzUxg9p1RKzBFkmatyzk8wd4P7ymEv+GR9635Vji1cA2sgI8mYN48YtVn0BJU9a859Yin5VAEJ6Rs89cLOstZYpggAc9xF3w/lEP1abxFBtKwXU4VHKseetfJJqCK12138efDvhWc7PUOznEghi2B3EbILL9H9WSp3qSD5GNCy+WRPUieUZWGYNefDvy74Wt8kJNdRkGNOAzoeIyj1/aU30sd91b35qXvOGzGuJNScSTmTElnOQORxxUU/rujsESAs2jtPI91ZnVckLkbrE4YEdmu4wrbNG4lpVAcyuQbiPRP9cYqbD/8Ad22o74s2j9PowVZnVc0GRuk8CN/HfCvU6VLpZRdVbKEsxeBqrZg1BGYOBHOPUTNqsSzO1mMmGDDkfhlEXOscxNl8b1z71/SvKE9mnceY8jujXRnxPh/6EoI8pNByPMbRzGyPUZnwbk0+UeX+z7cv99Ys1m+ukf50r98RX9HSukcEdhDUnYWxAA30zPIRYbEKz7ON85P2at/DDHTRcY8+oj8QsU7OPQ0iCCCNBhCOGOxwwAZF8qX/AK8f+3k159JP+FPCKoRTPDI+MWn5TjW3nhJlDzmH4xC6ctJmTEJCikqSOqKfYU4+MNaH9EUVvs0v5L0pYQdpmTCfGnuET+ktDSbR9bLDEYBhVXHsspDDxiG+TVaWCXxaYf22i0wts+9liKy2pyfZnT1G6stvNkJ8SYVlanyB2zNme1MIH5Zd0RYYIgBEPq1ZSt3oJQHBQGB3hh1geIMVrSugJ0ipQNOlcBWao4gfWDiMeBzi+RwiADKHssmdViqPsJpjUbDtBG44xC2vV9w30N0puZjUHdWhqOeMazpbVyTPN6hlzPvEoGPtClHHtAxV7doW0ScSvTIPtyh1vxS6k/lLcoshZKHTONGd2qzPKNJila5HYeR/owlWLwCk0EdVgMwRkeIOIPOGlp0JJcYIEPpIAp76YN3xqjrP8kccSpQRODVk/fDh9H7+v+kMp+hZytQLfHpKQB3hiKecaI6mt+pzaxhHDDi1WKZLxdCBvFGHll3xwWSYRUS5lN9w/pjEvMg12cwyzaG0p0wIK3WUAnaprXLbsOcSUQOrlgmITMbqhlpcI6xxqCfR24cYnoVWKKk9pYhKdZkftqp5iERoyV92sO4CaRXhElJr1OAACgyh7oCVftkj1BMmH8hlj/U8oaWOVMnmkhDMHp9mWObnPkt4xctXdCCzqWZg816XmpQADJUGxRU8ySY6RJmCCCAAjhjsEAGN/KQ39/mcEl/uiIG3sCy0IP0cnL/LWLprXoDp7bOdhX6sKDkB0a4021N7H1TENJ1VVlPVp1nAIwIozDA90MarEoIg1yaJ8ny0sEjjfP8A5GixxCamWYy7DZ1bEhK1yreJavnE3GCTzJkwgggiIBBBBAAQQQQAR2k9CyJ+MyWC2xx1XHJ1ow8Yz7WeQ9knhJT31KByJvaFWYUVkAww2gnjGomMo1stYm2uawxC0lDkla/tM8U3TcI5Rq0lSssxLrA2TTNO3LccVo48je8oXXTEnbMC+0CvvAiNC4E44EbMMa7e6E54N00xNDGeOql0zdPw6GMxZOLbpRymSz+Nf1j2bSnpr+YfrGiyVlzkV7qsrKGFQDgRXdHoaNk/dSvyL+kbhOZp/aErLpEJ3BgT4DGHUmVMf6uTOb8BUeL3RGkJKAyAHIUj1SACj2bVq0v2ujlDiTMfwWi1/EYmbFqlIShmXpzf4tCteCABfIxYIIAOKoAoMo7BBAAQQQQAEEEEADK2aPWYQ2KsMAy4Gm41FCOBERui9EqyG+zMvSTurgFNJr9q6ASDuyMT8N7DIKKQaduY2HrOzDyMdzwAuojsEEcAIIIIACCCCAAjkdjhgArut+sHzeXcQ/TOOqPRHptyxoNp74zRVp/PPv3mLXpexyXQswKzsncE3r64G9U0IqMsqUpsisaPs7zpglSwDMqVPoilOsdoWhB7wM4wXtzlhDnRKFcHJgvZbmu32tm34R4i+jUmSECEzC5DEza062FMMqYmg3Z1inpoiaZ7WegDpW8x7IUfb5HCgzxpsMQnRKJdVrK55LZ8n2lwVNmc9ZKtL4ptHNT5ERdIyO3yFs7J0LTGnBluGuJcmgAUYUOVN1axrEmtBepWgrTfGyme6PIq1UFGe5dMUgggi4yhBBBAAQQQQAEEEEABBBBAAQQQQAEEEEABBBBAAQQQQAEcgggAgNYNXFn1ZH6OYcCaXlamV5ajEbwR3x41T1ZFjDszCZNci84W71RkoFThmc8zwEEEQ2rO71J+bPbszwSFod/nEoBVKFZlWJ6wPVwA4/CE9KaH6Vr6PccqEY3b15QSRtGRLfmMEESwnwzjeMNCOh9WZUh+kJMybj122ewBgvPPjE7BBAkl0ccnJ5bCCCCOnAggggAIIIIACCC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UFhUXFxUVGBgXFxgZGBkYGBgXGh8cFhwYHCggGhwlHhoXIjEhJSkrLi4uFx8zODMsNygtLiwBCgoKDg0OGxAQGy0mICQsLC8sLCw0LCwsLCwsLCwsLCwsLCwsLCwsLCwsLCwsLCwsLCwsLCwsLCwsLCwsLCwsLP/AABEIAPcAzAMBIgACEQEDEQH/xAAbAAABBQEBAAAAAAAAAAAAAAAAAwQFBgcBAv/EAEsQAAIAAwQGBgUJBQYFBQAAAAECAAMRBBIhMQUGQVFhcRMiMoGRoVJicrHBBxQjM0JTgpLRorLC4fAVJGNzs9IWJUOTozR0g+Lx/8QAGgEAAgMBAQAAAAAAAAAAAAAAAAUCAwQBBv/EAC0RAAICAQQABQMDBQEAAAAAAAABAgMRBBIhMQUTQVFhIjJxFIGxM0JSocEj/9oADAMBAAIRAxEAPwDcYIIIACCG9stiSkLzGCqMyeOHfEC+vFmBp9MePRN8aGOpN9AWaCIrRmsMi0G7LfreiysjdwYCvdWJSscfABWKTrXpeZLtBlNOmSUuK6mWgIapIN44sCCDgKClN8WjTdqaVJd07dAFrleYhRXhUg90ZVpK1z5jlbRMMwyyyqSFBxukg3QK4iKb7NsTXpKfMn8E/oLWNxaZcszZkyU5uEzQoozdm59rOg62+NEEYkSRiMxRhwYEEHuIjY9G2sTZUuYMnRW8RENPY5Jpk9dQq5Jr1ITX62GXZgFNC8xFzIwxYioxxCkd8UL51LQXpMlkm5hxMOe/AAtyNKxZflHtVXkyq5K0wjmbq+5vCKzouz9JPky/SmJX2QQzfsg+MV2zfmYRfpqV5Dm/k1+VkK50FY9NMAzOccmOFBLEAAVJOQA3xk2m9Ki1WkTZgJkrVUXaq1+sHrHM8CN0aZ2KHZgoola8L0NcBjsQWqVr6SUaOZiqxVXIYFgAMDeAJKmorw4ROxNPJU1h4CCCCOnAggggAIIIIACCCCAAggggAIIIIAKv8pNfmE0gkENJNQSDhNTKkZnI1jtCil5G9pEJ8QBWNO+Ucf8AL53OV/qJGNxv0kU4vJGRL2fWWek6XON1il+6tAqVZGSrBcTS9lXwiT1T03aGnsenZprEtcdjcmjMqFyVhspkKZ4iKrFp1I1S+eN0k4f3dTSn3jChp7I2nfhviy6EIxbZxZNWllZ8oEjquAaHPfsyIPuil6d1KZAz2Ys4qWMtzVqk1JRjiTwbE74vkqWFACgAAUAGQHCOtCmcFJYZfXbKuWYmJq1RURf/AJPdIBpJkki9LZiAc7jGtRwBLDhhFHt05XmzXTsNMdlpkQWOI5598N3lg5gHns5QvhPy5seXU/qK0nw+yW1ntfS2uc4NQCJangm78RY98PdQpAa11NPo5bMOZIXyFfERXgKZcoUkTWRgyMysK0Kkg48oFYt+9kp0PyfLiy4/KBpjD5shzAaaRsXML+KmPAcYqNgsbTpiSk7TnPcNrHkMfKEGNSSSSSakk1JO8k5mLZ8nTIJs2tOkKrd33am9Tvu17onu82znoocP0tD29l30fY1ky1loKKoCj9TxOffDqOCOwwEgQQQQAEEEEABBBBAAQQQQAEEEEABBBBABW/lDH9wn/gP7axjMbRr+P7haPZX95YxcQw0f2shILpOC4saBRvJwA8SI33RFgWRJlykyRQvM7SeJNT3xierkq/a7Op2zZfkwPwjeIr1kuUjsTsVHXzTXRp0CHrzB1iDisvI8i1CB3nZFptE4IrM2CqCxPACpjHrdbGnTHmtm7E03D7K9wp574WX2bI8ds3aKjzZ89IQpHuXKLZeJwGVczhHZMutSa3RmRsrl4mOTJpbgNwrStKVpXPjC78j3Poj1cXa/o5KduedMRBcXYx25ruyxBOcIPMAFSQBvOA845LnK3ZYHkQfdAc/cWeURjmMMRQjHZUbY8AkEEEgjEEGhB3gjKPcqaVNR54jvBzhxbBJuyzKLXqUmKw251WmFMxSOr3Rxv+1rOS3ar63Xysq0kXzgszIOdzDJW45HhlFzWMSZa4Romo2mzOQyphrMlgUJzZMgTvYZHuO2NtF276X2KdbpFX9cOv4LVBHKx2NQuCCCCAAggggAIIIIACCCCAAiP05pZLLKabMDECgAUAsxJoAtSBWE2tNp6Zl6BDKC1V+lxJrkVu4ecQWuizZqSkMtQL5OEytSFPq8YlGOWkwILWT5QbPaLJMlrKnqZgABYS6CrLnRyYoYhK3JS+MqTCPCYYVhrTWoLgrbyPtX7cki12ebMrcVyTQVPYemA40jTl+UWxelNH/xN8Ix6dmntfwtCsQsojY8sM4NK1k10s1os7SZLsXmUWhRl6tatmPRBHfFSiHsQ+lXkx9w+MTUtakDDEjM0HedghB4hFQt2ofeHLFTZ7nilF3Ymq0NTTDHMD9YV0Xo97RNWVLzNSWOSKM2PkANpMITmqxPE7a+ZziEFqcTGdHZTWgKsVNFwGR31PfENJp/Psx7Fmrv8mrK7ZtuhtXpFnAuIC+2Y2Lk89nIYQ70jouVPW7NRXHEYj2TmDyjLdC6+2mSQJp6dPWoHHJhnyavONC0RrZZbQOpOVW2o5uMO5s+YqIYzolXw1wIt7bznko2smgWsjihLSnJuMcwc7rnfTI7e6IiNL1nt9kmSHlzbRJW8KqS4JDLipAGJoQIyYaUXcx5LT96kL7dNPOYIcaTVpxxY+V7j+JHVu19Fa5LbC3Rt7L9X966e6K9/afqN+yPjHltJnNUIYYg1GYxHnSCGkvTT2stu1NE4OLkjfRHYoK/KbJ+4neKfrCq/KZZ9sqcPyH+KGLps9hBkvMEQOretMi2lhKvhlxKuKGlaVGwiuET0VtNcM6EEEEABBBBAAQQQQAcpEfpmys4UoFLqSQGJCmqlaEgGmYPdEjDDTOk0s0szZlbooKKKsScgBtP6GDOASzwZLprUS1yZLzZjSCFo7XXck9YE0BQe+K8I0bWXXSRPsc1UE0F1AF5KZkZ44RnMMtLa7It5OWQlB4aFLHo97ROlSpQBdmagJoOrLdjjyBiffUa3D/og8pkv4sIR1DP/MbN7Uz/AEJsbZEL75VzwiKSaMNnaAtNmmI0+UUUhlBvIwJwP2WOwHwh1Zmo6ncw2V27tvKL/wDKHIvWYN6ExT3NVP4hGeUhHrJOVu5j7w/mlr5Z11oSDmDTGIGygEgMSoqQSBWmNDhtiw2mlainWAbAk0rnWu2sR39ku7zDKoTdMy59o07VzeQKNTPOkX+G2xhY0/Uh4jW51KS9AtOjReIkTFnKMqAq5w9FsT3ViOpAprjyMPmfplJP1qAtXa6gY19YDGu0Aw/5XyIhiBDmRYmYBjRU9JjQd21u6sdsstQpmOKqDRV9NqZchmeYG2EbTPLm85x8gNw2AR3PsAtpGzpLmFZcwTVH2gCoPKucNo8q1eyGb2QSPGlIUWzzTklOZUe6sVS1FUOHJFsKLJfbE8xxjhFo1f1InWqUJnSykF5lpRmPVNOETK/Je220r3Sj8Xjn6qrHDIOLTweNR7FMlTZLKi4yGGLkVFENeydtDF/M+d90n/c/+kMtA6FNnVAz3yksSlIW71RTPE44KPw8YmoXTnulkkhloi0zXSs+UJTVPVDh8NhqPdD6CCIHQggggAIIIIACK/rZZOlEldhmHxuNT4xJmbO9CX/3D/shpahOmOst5EsyiCWbpDVSMqC6DWIyWVgnBuMsr0Md0soCTAMulNOXS/GI+NL1/wBBWaTYmaXKVWvylUgth11rt3AxmkbvDq9kH+Tuqu82SfwepB+kl+1s9lxFy0drLaZOAmX19GZ1vBu0PExULFId5spZalmL4AUqeqd/fEzOQo11wUbO6wKnwOzjGHxOUo2px9jdoI1TrcZ4zku3/FMi1SXkzwZLTFK1JvS6nIhwMMaHrARR12g5glTzBofOOw2oEbDsse4N+hw7+cLp2Oxcm+nTqltxfDH61ZCNq1YZUCnted3zhKXNZGDy2uupvK2dD8RmCNoJjst7pBwwxxxHfBMllTRgRUVFRs3jhFeX2i9pPKfTIK0N9I9e0TfIoAAWrWgAApUGlNhELWB7s2WfXXwJANeYwjulB11PqsPAj9T4waNWs1K5A3zyQXj5Ax6jS2OyhSZ5rU1Kq1xQppYBX6JezKqnAsO0fze4QpoSySZl4zitQ11VLFaUAN7A51NO6GDuSSTmTU98PtFoOjGGZY+ZirX2uqpfJPSafzp4zgm20SpHUdhurRh54+cNZtkmJmt4b0z53T8CYQEkDEdU71JU+UOJdsmr9oONzYHuZcu8GEu+qfawM1VqqvtlkvXyb2hWszgEEia9RtFQpxGY25xbox+XpFLwY35TjJ1qCPxrs3g4HaIsmi9eBLotodHTACahF4V+8QHH2l/LtjXFx28MV2xm5ttYyXyOVioaR17lrUSEM0+keondUXj3CnGKvpDWO0zqhphQH7MqqCnOpY+MQlfCJbVo7bOlj8morakLFAylhiVqKgcRC8ZHq1Y7rG0Jg0ubVqbQQtQd4KkiNbESrnvWSu6ry5Yzk7BHI7FhSEEEEABFW130hPlrLSzNcd7zF6A0VLuwgjEsNmQMWmIbT9id7ry1VnVZigMboq10g1ocioiM87eCdbSkm+jKNO6etE+VLWbNZlZla6VQYhWP2VBwMQ8uWWNBnQnuUEnyETOs2gp1lWT0oUA3gLrXsgOHGI3Rvb5pNH/ieN+gUlTmXud1bg7Po6wjuibYZM+TNUAlHBAOANcMfGNCOuMqcty1Wa8vqkOBxo1CO6sZtZZbM8tVBYlkAAzPWGUWWdoqegq0icAP8NiPIGMniM5xsW32NOjqpnF73h5JDSmjbMZbzrJPWii80lyb9NyXutUnAA1qTSoiAYBqqwIOTKcCP638I4CkwYXWGBBFDTI4e+PYXGpLE0AqxJwGzGFM5RfOMMaVVzg8ZzH5EpEw1usesMa+kN/6xKNbGmokpzggpLyAFT9onZTCI6dKvDDAjEHcf04RyRNvDHBhgRu/l+sQyXOOe/2I/Sn1gG5a+J/lHqwD607pT+dF9zR40hMLTSSa0VE7gCf4o92XCXOPqovi4PuUx6fRxxp4nnNZLN0hqIldHD6JPZB7yK/GIeeaKeRielLQAbgBGHxeX2o3eFLmT/B6ggghIOQgpBAYEBwmkSGjNCT7R9VLN3036qdxIq34QYjpThetdZpqsGStLgumozNKGlDtxMW21a+TThKkom4uxc+AugeJjRCuCWZMw2X3OW2uP7skNHaqNZlaYXea5ArLQhEehqAS2JpzG3fSLBZrZNKqWkMCQCRfTA7s4zyfrTa2/wCtd9hEHvBPnDrU/SNpe1K0ydMeWWMq6xqvYvXgMga07o0QuhnbEw3aa1Jzsxkv3zmZ9y35k/3QfOZn3LfmT/dDwR2NJhyvY4sdgggOBHI7HlmpnlnABmvyuTfpLMvqzG8SoHxil6K+uQbzd/MCvxiZ160g1pnpNr9HRklin2QQb529ateQXjFfkTLrK3osreBrDPTf0iuXZ6slpaU6TEpfRlYVFRVTXEVHGLDatcpk/Ce00oc1l3VU+0AbxHC8QdxiAt8u7NmLuZh3VwhCJzpjZywTwWlGs9oHUIDAYUF1wORGI4HCGnzaYGKXQSBWt4AMK0qK+e6u4iIAjI4gjEEYEHeDshaZapjMrl2LqKK1FBFc8gAa4VrnQRhu8OUmaatXZWsJkszUN1gVO5tvKmB7oTnSzW8vaHmNx+B2YcYe2HSyTh0c4KGOw9lvZrkeEerTo5kxl1ZfRJ6w9knPkceMK7tJKD4GdHiClxZwVlpl5nO9tueAAoe8Q6TCQx9KYg/Krn+IQzU1LHeznHOl40j3eNKVwrWnH+vdHoqY4qivgTWvM2/kSnCoIG3CJ2RMvDcRgRuP6RCgVK+0n7wiXnqQb6ipGBG9f1GY74T+LPM4r4GvhfEZP5F49SyAReFRtG2nCPCOCAQag5GOwpG4raJN051BxU7xv/lCaKSaAVP6YwvIcEXHyOIPonfyO3xj1cKJMrgxITuzPuHcY7jPJXua4Y1jgbEAYk5AYk8gMY44JoBgWIWu6pAr8Yn7Ahs7K9nojrUYioYGlQ+01oDWtajui2mnzOTNqtX5LwlljSzav2qZS7Iem9rqD9og+EWzVPV6dIP03RgBzMW6xZrxQJQ1UAAdY4VxMOtHa2S2os8dCxwqSDLY8HGXJgDFjVo2QojDlCu7V2WrD6PUEEEXGUIIIIACK9rta7sjo1NGnMJfJO0/7II/EIsMUfW2dftarslSh+aaxr5S18TABQdZZ1ZwUZIo/MxqfIL4xFwtbJt6ZMbe7eAN0eQEIw3pjiCRW+x3bessuZvW43tJQY/huHvhpDuxMDWWxAD0oTkritDwBqVPA12Q2dCCQRQg0IOYMWL2OHmCCCJAcK1iSsOm3lCjVdBvPWA4HbyMR0eZiFhdXFm6oHE4RXZCMl9R1HlGwBOGAJrHVmg5EeMWOy6As0ySHVgymgrnMrSoFO0G3AUjsnVyZcW9IeZgK/R3X7w3VJ8Iq85Lg7ggrI5E2XdNDe9ysfhEhbrUcrOodgwExb31QoOs5pkcaQhpaxLJYdCaTUVmMmZ1aVF0YnBTVgKVoYX0OolrWi1brTAKgM2F68K7xSmyE/iMlKzc+sDbw/7HGPfbGJsc0FgZ5Cu3UKKo6M1JpjWt6ox3jjC7pPlm8GExQnYugOzAZhq0xPCFNN2+RJX6VwFYZEGpJzAAxNN8N9B6akWhSJcpSUoCRWW7DY2A2886xijFyTb6Ndlig0o5b/I+slpExQ1CKitGFGHMRImYZkoLtl1I4qaA/loO6K/aVWVOWagmN0lJcxTWqgAkOQtQ4GAvbAcTEvJnXSGGzHgRuPAj3xCcdj+CyuzzFn1R2yis2WOJbuVT8aeMLnS7E1RAV2EtQsN4F00/rKG9s+ja8vZKPQ7g6kCvJgATwMJWdgVUjKgpypFiscIYiUyojdc3P2WCastsWaCMiO0pzHwI4iJjQOlzZWCOSbOxpjj0RORH+Hw2ZjCsU5gQQymjDEH4Hgcjzics04TUBpgQQQdhyIMaqbvMXyLtVpnS+OjUgY7FV1M0kaGzOSSgvSyc2l1y4lCQORXbWLVFxkCCCCADhjOtMza2q1Mcg4XuWUh99Y0UxmWkTV7V/mzh4YfCOrsCgyshyEeo5LOA5R2HcekVhEg8yVMkkuxE9SqjDB5eAxPpjzCxHwRxrJwIIIIkAQ+0FJDT1rsVz5XfcxhjEjq49J44o49xim9/Qzq7I1ZZRtqulVqMGBGBoRiKw6a3TiDWbOI2/SPTvx/qsLaeWlofiEPitPhHdGWgiXaJYC9eXXEVPUIbq7jSp7o5DDgpYBkHpCWbougduXUE0FBMRj7gcd0XPSljIrNlC8c2QY3xTNfWp4jjSKrNlhlKtiCCCOcSGgNYuhAkWgFUW6kqaTW8KYBttcDGXWUbuccFlNkoPKfJRNHaRkTZs6fbUmTpgoJNnW8AzGtOkYZItB1RiSYsGqdg+agmcCsydjQKbqKMaE5A8+EXHSGiFRjOly1qcXAAvH1lw8RtzzzavOUKWJAUCtdlM68tsJ75tfQlwNdFXGX/AKOXP8DDTExSssCYVLTZd1kxNQb2/AUBBO6H8lCooSDichQU5Qw0fZPnU1ZigXCtJYIuMXJ7V40K4YChxrEjabFMlMVJKsMKOA3mMT4xnllR2o3Rac3L1HS9aWRtQ3h7JoD53T3mGyimAj1Y5jhjVKi49bpGV04kNSmzfCC2pd9DubqnziDTwWRayxaFtHT7kyh7LnwfZ4jDmBCMeZiVFPPcdh7olXPZJMjfUrYOJYWmtLZZqVvyzfA9IDtL+JajvB2RpFjtCzER0NVdVZTvDCoPhGY6PtHSIrHPJuDDA+Y84t2o9prKeUc5T4ew/WXureUezDVPPJ5tpp4ZZoIIIDgGM2tsulotAP3znuYK38UaSYoGn5d22TvWEuZ4rc/ggAzGUKADdh4YfCPcK2pLsyYPXfzYn4x6sckMSWNEUFmIzoNg4k0HfDqD+lMrZ4kSGc0RSx4DLnuHGF/7OfbdHN0/3R4tFrZhdHVQZIMhz9I8TDekHLODp9HTQK3CRvWjfukw1jqmhqMDvGBh0NIMcJgEwet2u5x1h4mDkBpHuROMt1cZqQeYyI7wSO+HOkUkgIZDOajrq47LcDkRs2ZQzjuFKOH6gSesQBmpMBqry1odhukn3MPCGNmnlHVhjQ1pvG0d4w74UkTb8voWzBvSidjbUPBqmnE8oaqa/wBY98U08LY/Q6xe2SbjkDFTRlO9DiD/AFuMNLTZ1daMARsqK0OwxIy/pJZX7SVZOK5svGna5XoZxauVhnCc0fKWcJhS0z0eZSqF1PRtWv0YYGgOW0U3Qla9Xllss0GZMurda81c61cKKCprjhxiHIyIpUEEHcQajzi02TWCUwF+qNuINK8GGHjSFmo0uOui6q1wllDNTlTmKfyhwlqcbajc3WHgY7b7D0ZLIKrmyjNTvUbt48NsNlauIyhHZCVb/wCno6LoXRyhd7SSCOqAc7oArzpmOEIFa5x2CIZLlFIR+aqOzVfZNB4ZeUcuuMirD1hQ+Iw8ocRyDIYPeibYUdkdWAYBhTrCowOWOV3ZsMWzVC2r87orA35TAiuN5CGFRyZ4qMprryz64H5ur7yIsNjlqbTZiyhqTbuI2Ojr3YsIY6eW6Ah11ey3j1LjadLUKkzJMpXfopfSVLTHrSigMuZrTPfCj6aWWSs+iON1SGHpLtpmKHaDziL0vokzFlS3M1BJnJOR5UtZl6415VNVYrjSuArdzxhXSGgzan6RyZdBdVczdGNWpkak4bqReYyyxUdd7NR5M4ZYyW/FRkr3hh+OLdDTSliWfLaU/ZYUNMwcwRuIIBB3iADC9MLSfN5g+KqYSlzQJbrjVin5VvE+d3whzp6xTJNomy5pBcNW8BQMpAusAcsKd9YYQ4qWYIrfYQRKaE1fnWoM6IzS0N17hUOWoDRQ2BFDU7cRThJStC2c1FHDLgwLMHU+sCajwiuzUxg9p1RKzBFkmatyzk8wd4P7ymEv+GR9635Vji1cA2sgI8mYN48YtVn0BJU9a859Yin5VAEJ6Rs89cLOstZYpggAc9xF3w/lEP1abxFBtKwXU4VHKseetfJJqCK12138efDvhWc7PUOznEghi2B3EbILL9H9WSp3qSD5GNCy+WRPUieUZWGYNefDvy74Wt8kJNdRkGNOAzoeIyj1/aU30sd91b35qXvOGzGuJNScSTmTElnOQORxxUU/rujsESAs2jtPI91ZnVckLkbrE4YEdmu4wrbNG4lpVAcyuQbiPRP9cYqbD/8Ad22o74s2j9PowVZnVc0GRuk8CN/HfCvU6VLpZRdVbKEsxeBqrZg1BGYOBHOPUTNqsSzO1mMmGDDkfhlEXOscxNl8b1z71/SvKE9mnceY8jujXRnxPh/6EoI8pNByPMbRzGyPUZnwbk0+UeX+z7cv99Ys1m+ukf50r98RX9HSukcEdhDUnYWxAA30zPIRYbEKz7ON85P2at/DDHTRcY8+oj8QsU7OPQ0iCCCNBhCOGOxwwAZF8qX/AK8f+3k159JP+FPCKoRTPDI+MWn5TjW3nhJlDzmH4xC6ctJmTEJCikqSOqKfYU4+MNaH9EUVvs0v5L0pYQdpmTCfGnuET+ktDSbR9bLDEYBhVXHsspDDxiG+TVaWCXxaYf22i0wts+9liKy2pyfZnT1G6stvNkJ8SYVlanyB2zNme1MIH5Zd0RYYIgBEPq1ZSt3oJQHBQGB3hh1geIMVrSugJ0ipQNOlcBWao4gfWDiMeBzi+RwiADKHssmdViqPsJpjUbDtBG44xC2vV9w30N0puZjUHdWhqOeMazpbVyTPN6hlzPvEoGPtClHHtAxV7doW0ScSvTIPtyh1vxS6k/lLcoshZKHTONGd2qzPKNJila5HYeR/owlWLwCk0EdVgMwRkeIOIPOGlp0JJcYIEPpIAp76YN3xqjrP8kccSpQRODVk/fDh9H7+v+kMp+hZytQLfHpKQB3hiKecaI6mt+pzaxhHDDi1WKZLxdCBvFGHll3xwWSYRUS5lN9w/pjEvMg12cwyzaG0p0wIK3WUAnaprXLbsOcSUQOrlgmITMbqhlpcI6xxqCfR24cYnoVWKKk9pYhKdZkftqp5iERoyV92sO4CaRXhElJr1OAACgyh7oCVftkj1BMmH8hlj/U8oaWOVMnmkhDMHp9mWObnPkt4xctXdCCzqWZg816XmpQADJUGxRU8ySY6RJmCCCAAjhjsEAGN/KQ39/mcEl/uiIG3sCy0IP0cnL/LWLprXoDp7bOdhX6sKDkB0a4021N7H1TENJ1VVlPVp1nAIwIozDA90MarEoIg1yaJ8ny0sEjjfP8A5GixxCamWYy7DZ1bEhK1yreJavnE3GCTzJkwgggiIBBBBAAQQQQAR2k9CyJ+MyWC2xx1XHJ1ow8Yz7WeQ9knhJT31KByJvaFWYUVkAww2gnjGomMo1stYm2uawxC0lDkla/tM8U3TcI5Rq0lSssxLrA2TTNO3LccVo48je8oXXTEnbMC+0CvvAiNC4E44EbMMa7e6E54N00xNDGeOql0zdPw6GMxZOLbpRymSz+Nf1j2bSnpr+YfrGiyVlzkV7qsrKGFQDgRXdHoaNk/dSvyL+kbhOZp/aErLpEJ3BgT4DGHUmVMf6uTOb8BUeL3RGkJKAyAHIUj1SACj2bVq0v2ujlDiTMfwWi1/EYmbFqlIShmXpzf4tCteCABfIxYIIAOKoAoMo7BBAAQQQQAEEEEADK2aPWYQ2KsMAy4Gm41FCOBERui9EqyG+zMvSTurgFNJr9q6ASDuyMT8N7DIKKQaduY2HrOzDyMdzwAuojsEEcAIIIIACCCCAAjkdjhgArut+sHzeXcQ/TOOqPRHptyxoNp74zRVp/PPv3mLXpexyXQswKzsncE3r64G9U0IqMsqUpsisaPs7zpglSwDMqVPoilOsdoWhB7wM4wXtzlhDnRKFcHJgvZbmu32tm34R4i+jUmSECEzC5DEza062FMMqYmg3Z1inpoiaZ7WegDpW8x7IUfb5HCgzxpsMQnRKJdVrK55LZ8n2lwVNmc9ZKtL4ptHNT5ERdIyO3yFs7J0LTGnBluGuJcmgAUYUOVN1axrEmtBepWgrTfGyme6PIq1UFGe5dMUgggi4yhBBBAAQQQQAEEEEABBBBAAQQQQAEEEEABBBBAAQQQQAEcgggAgNYNXFn1ZH6OYcCaXlamV5ajEbwR3x41T1ZFjDszCZNci84W71RkoFThmc8zwEEEQ2rO71J+bPbszwSFod/nEoBVKFZlWJ6wPVwA4/CE9KaH6Vr6PccqEY3b15QSRtGRLfmMEESwnwzjeMNCOh9WZUh+kJMybj122ewBgvPPjE7BBAkl0ccnJ5bCCCCOnAggggAIIIIACCCCA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hQUFhUXFxUVGBgXFxgZGBkYGBgXGh8cFhwYHCggGhwlHhoXIjEhJSkrLi4uFx8zODMsNygtLiwBCgoKDg0OGxAQGy0mICQsLC8sLCw0LCwsLCwsLCwsLCwsLCwsLCwsLCwsLCwsLCwsLCwsLCwsLCwsLCwsLCwsLP/AABEIAPcAzAMBIgACEQEDEQH/xAAbAAABBQEBAAAAAAAAAAAAAAAAAwQFBgcBAv/EAEsQAAIAAwQGBgUJBQYFBQAAAAECAAMRBBIhMQUGQVFhcRMiMoGRoVJicrHBBxQjM0JTgpLRorLC4fAVJGNzs9IWJUOTozR0g+Lx/8QAGgEAAgMBAQAAAAAAAAAAAAAAAAUCAwQBBv/EAC0RAAICAQQABQMDBQEAAAAAAAABAgMRBBIhMQUTQVFhIjJxFIGxM0JSocEj/9oADAMBAAIRAxEAPwDcYIIIACCG9stiSkLzGCqMyeOHfEC+vFmBp9MePRN8aGOpN9AWaCIrRmsMi0G7LfreiysjdwYCvdWJSscfABWKTrXpeZLtBlNOmSUuK6mWgIapIN44sCCDgKClN8WjTdqaVJd07dAFrleYhRXhUg90ZVpK1z5jlbRMMwyyyqSFBxukg3QK4iKb7NsTXpKfMn8E/oLWNxaZcszZkyU5uEzQoozdm59rOg62+NEEYkSRiMxRhwYEEHuIjY9G2sTZUuYMnRW8RENPY5Jpk9dQq5Jr1ITX62GXZgFNC8xFzIwxYioxxCkd8UL51LQXpMlkm5hxMOe/AAtyNKxZflHtVXkyq5K0wjmbq+5vCKzouz9JPky/SmJX2QQzfsg+MV2zfmYRfpqV5Dm/k1+VkK50FY9NMAzOccmOFBLEAAVJOQA3xk2m9Ki1WkTZgJkrVUXaq1+sHrHM8CN0aZ2KHZgoola8L0NcBjsQWqVr6SUaOZiqxVXIYFgAMDeAJKmorw4ROxNPJU1h4CCCCOnAggggAIIIIACCCCAAggggAIIIIAKv8pNfmE0gkENJNQSDhNTKkZnI1jtCil5G9pEJ8QBWNO+Ucf8AL53OV/qJGNxv0kU4vJGRL2fWWek6XON1il+6tAqVZGSrBcTS9lXwiT1T03aGnsenZprEtcdjcmjMqFyVhspkKZ4iKrFp1I1S+eN0k4f3dTSn3jChp7I2nfhviy6EIxbZxZNWllZ8oEjquAaHPfsyIPuil6d1KZAz2Ys4qWMtzVqk1JRjiTwbE74vkqWFACgAAUAGQHCOtCmcFJYZfXbKuWYmJq1RURf/AJPdIBpJkki9LZiAc7jGtRwBLDhhFHt05XmzXTsNMdlpkQWOI5598N3lg5gHns5QvhPy5seXU/qK0nw+yW1ntfS2uc4NQCJangm78RY98PdQpAa11NPo5bMOZIXyFfERXgKZcoUkTWRgyMysK0Kkg48oFYt+9kp0PyfLiy4/KBpjD5shzAaaRsXML+KmPAcYqNgsbTpiSk7TnPcNrHkMfKEGNSSSSSakk1JO8k5mLZ8nTIJs2tOkKrd33am9Tvu17onu82znoocP0tD29l30fY1ky1loKKoCj9TxOffDqOCOwwEgQQQQAEEEEABBBBAAQQQQAEEEEABBBBABW/lDH9wn/gP7axjMbRr+P7haPZX95YxcQw0f2shILpOC4saBRvJwA8SI33RFgWRJlykyRQvM7SeJNT3xierkq/a7Op2zZfkwPwjeIr1kuUjsTsVHXzTXRp0CHrzB1iDisvI8i1CB3nZFptE4IrM2CqCxPACpjHrdbGnTHmtm7E03D7K9wp574WX2bI8ds3aKjzZ89IQpHuXKLZeJwGVczhHZMutSa3RmRsrl4mOTJpbgNwrStKVpXPjC78j3Poj1cXa/o5KduedMRBcXYx25ruyxBOcIPMAFSQBvOA845LnK3ZYHkQfdAc/cWeURjmMMRQjHZUbY8AkEEEgjEEGhB3gjKPcqaVNR54jvBzhxbBJuyzKLXqUmKw251WmFMxSOr3Rxv+1rOS3ar63Xysq0kXzgszIOdzDJW45HhlFzWMSZa4Romo2mzOQyphrMlgUJzZMgTvYZHuO2NtF276X2KdbpFX9cOv4LVBHKx2NQuCCCCAAggggAIIIIACCCCAAiP05pZLLKabMDECgAUAsxJoAtSBWE2tNp6Zl6BDKC1V+lxJrkVu4ecQWuizZqSkMtQL5OEytSFPq8YlGOWkwILWT5QbPaLJMlrKnqZgABYS6CrLnRyYoYhK3JS+MqTCPCYYVhrTWoLgrbyPtX7cki12ebMrcVyTQVPYemA40jTl+UWxelNH/xN8Ix6dmntfwtCsQsojY8sM4NK1k10s1os7SZLsXmUWhRl6tatmPRBHfFSiHsQ+lXkx9w+MTUtakDDEjM0HedghB4hFQt2ofeHLFTZ7nilF3Ymq0NTTDHMD9YV0Xo97RNWVLzNSWOSKM2PkANpMITmqxPE7a+ZziEFqcTGdHZTWgKsVNFwGR31PfENJp/Psx7Fmrv8mrK7ZtuhtXpFnAuIC+2Y2Lk89nIYQ70jouVPW7NRXHEYj2TmDyjLdC6+2mSQJp6dPWoHHJhnyavONC0RrZZbQOpOVW2o5uMO5s+YqIYzolXw1wIt7bznko2smgWsjihLSnJuMcwc7rnfTI7e6IiNL1nt9kmSHlzbRJW8KqS4JDLipAGJoQIyYaUXcx5LT96kL7dNPOYIcaTVpxxY+V7j+JHVu19Fa5LbC3Rt7L9X966e6K9/afqN+yPjHltJnNUIYYg1GYxHnSCGkvTT2stu1NE4OLkjfRHYoK/KbJ+4neKfrCq/KZZ9sqcPyH+KGLps9hBkvMEQOretMi2lhKvhlxKuKGlaVGwiuET0VtNcM6EEEEABBBBAAQQQQAcpEfpmys4UoFLqSQGJCmqlaEgGmYPdEjDDTOk0s0szZlbooKKKsScgBtP6GDOASzwZLprUS1yZLzZjSCFo7XXck9YE0BQe+K8I0bWXXSRPsc1UE0F1AF5KZkZ44RnMMtLa7It5OWQlB4aFLHo97ROlSpQBdmagJoOrLdjjyBiffUa3D/og8pkv4sIR1DP/MbN7Uz/AEJsbZEL75VzwiKSaMNnaAtNmmI0+UUUhlBvIwJwP2WOwHwh1Zmo6ncw2V27tvKL/wDKHIvWYN6ExT3NVP4hGeUhHrJOVu5j7w/mlr5Z11oSDmDTGIGygEgMSoqQSBWmNDhtiw2mlainWAbAk0rnWu2sR39ku7zDKoTdMy59o07VzeQKNTPOkX+G2xhY0/Uh4jW51KS9AtOjReIkTFnKMqAq5w9FsT3ViOpAprjyMPmfplJP1qAtXa6gY19YDGu0Aw/5XyIhiBDmRYmYBjRU9JjQd21u6sdsstQpmOKqDRV9NqZchmeYG2EbTPLm85x8gNw2AR3PsAtpGzpLmFZcwTVH2gCoPKucNo8q1eyGb2QSPGlIUWzzTklOZUe6sVS1FUOHJFsKLJfbE8xxjhFo1f1InWqUJnSykF5lpRmPVNOETK/Je220r3Sj8Xjn6qrHDIOLTweNR7FMlTZLKi4yGGLkVFENeydtDF/M+d90n/c/+kMtA6FNnVAz3yksSlIW71RTPE44KPw8YmoXTnulkkhloi0zXSs+UJTVPVDh8NhqPdD6CCIHQggggAIIIIACK/rZZOlEldhmHxuNT4xJmbO9CX/3D/shpahOmOst5EsyiCWbpDVSMqC6DWIyWVgnBuMsr0Md0soCTAMulNOXS/GI+NL1/wBBWaTYmaXKVWvylUgth11rt3AxmkbvDq9kH+Tuqu82SfwepB+kl+1s9lxFy0drLaZOAmX19GZ1vBu0PExULFId5spZalmL4AUqeqd/fEzOQo11wUbO6wKnwOzjGHxOUo2px9jdoI1TrcZ4zku3/FMi1SXkzwZLTFK1JvS6nIhwMMaHrARR12g5glTzBofOOw2oEbDsse4N+hw7+cLp2Oxcm+nTqltxfDH61ZCNq1YZUCnted3zhKXNZGDy2uupvK2dD8RmCNoJjst7pBwwxxxHfBMllTRgRUVFRs3jhFeX2i9pPKfTIK0N9I9e0TfIoAAWrWgAApUGlNhELWB7s2WfXXwJANeYwjulB11PqsPAj9T4waNWs1K5A3zyQXj5Ax6jS2OyhSZ5rU1Kq1xQppYBX6JezKqnAsO0fze4QpoSySZl4zitQ11VLFaUAN7A51NO6GDuSSTmTU98PtFoOjGGZY+ZirX2uqpfJPSafzp4zgm20SpHUdhurRh54+cNZtkmJmt4b0z53T8CYQEkDEdU71JU+UOJdsmr9oONzYHuZcu8GEu+qfawM1VqqvtlkvXyb2hWszgEEia9RtFQpxGY25xbox+XpFLwY35TjJ1qCPxrs3g4HaIsmi9eBLotodHTACahF4V+8QHH2l/LtjXFx28MV2xm5ttYyXyOVioaR17lrUSEM0+keondUXj3CnGKvpDWO0zqhphQH7MqqCnOpY+MQlfCJbVo7bOlj8morakLFAylhiVqKgcRC8ZHq1Y7rG0Jg0ubVqbQQtQd4KkiNbESrnvWSu6ry5Yzk7BHI7FhSEEEEABFW130hPlrLSzNcd7zF6A0VLuwgjEsNmQMWmIbT9id7ry1VnVZigMboq10g1ocioiM87eCdbSkm+jKNO6etE+VLWbNZlZla6VQYhWP2VBwMQ8uWWNBnQnuUEnyETOs2gp1lWT0oUA3gLrXsgOHGI3Rvb5pNH/ieN+gUlTmXud1bg7Po6wjuibYZM+TNUAlHBAOANcMfGNCOuMqcty1Wa8vqkOBxo1CO6sZtZZbM8tVBYlkAAzPWGUWWdoqegq0icAP8NiPIGMniM5xsW32NOjqpnF73h5JDSmjbMZbzrJPWii80lyb9NyXutUnAA1qTSoiAYBqqwIOTKcCP638I4CkwYXWGBBFDTI4e+PYXGpLE0AqxJwGzGFM5RfOMMaVVzg8ZzH5EpEw1usesMa+kN/6xKNbGmokpzggpLyAFT9onZTCI6dKvDDAjEHcf04RyRNvDHBhgRu/l+sQyXOOe/2I/Sn1gG5a+J/lHqwD607pT+dF9zR40hMLTSSa0VE7gCf4o92XCXOPqovi4PuUx6fRxxp4nnNZLN0hqIldHD6JPZB7yK/GIeeaKeRielLQAbgBGHxeX2o3eFLmT/B6ggghIOQgpBAYEBwmkSGjNCT7R9VLN3036qdxIq34QYjpThetdZpqsGStLgumozNKGlDtxMW21a+TThKkom4uxc+AugeJjRCuCWZMw2X3OW2uP7skNHaqNZlaYXea5ArLQhEehqAS2JpzG3fSLBZrZNKqWkMCQCRfTA7s4zyfrTa2/wCtd9hEHvBPnDrU/SNpe1K0ydMeWWMq6xqvYvXgMga07o0QuhnbEw3aa1Jzsxkv3zmZ9y35k/3QfOZn3LfmT/dDwR2NJhyvY4sdgggOBHI7HlmpnlnABmvyuTfpLMvqzG8SoHxil6K+uQbzd/MCvxiZ160g1pnpNr9HRklin2QQb529ateQXjFfkTLrK3osreBrDPTf0iuXZ6slpaU6TEpfRlYVFRVTXEVHGLDatcpk/Ce00oc1l3VU+0AbxHC8QdxiAt8u7NmLuZh3VwhCJzpjZywTwWlGs9oHUIDAYUF1wORGI4HCGnzaYGKXQSBWt4AMK0qK+e6u4iIAjI4gjEEYEHeDshaZapjMrl2LqKK1FBFc8gAa4VrnQRhu8OUmaatXZWsJkszUN1gVO5tvKmB7oTnSzW8vaHmNx+B2YcYe2HSyTh0c4KGOw9lvZrkeEerTo5kxl1ZfRJ6w9knPkceMK7tJKD4GdHiClxZwVlpl5nO9tueAAoe8Q6TCQx9KYg/Krn+IQzU1LHeznHOl40j3eNKVwrWnH+vdHoqY4qivgTWvM2/kSnCoIG3CJ2RMvDcRgRuP6RCgVK+0n7wiXnqQb6ipGBG9f1GY74T+LPM4r4GvhfEZP5F49SyAReFRtG2nCPCOCAQag5GOwpG4raJN051BxU7xv/lCaKSaAVP6YwvIcEXHyOIPonfyO3xj1cKJMrgxITuzPuHcY7jPJXua4Y1jgbEAYk5AYk8gMY44JoBgWIWu6pAr8Yn7Ahs7K9nojrUYioYGlQ+01oDWtajui2mnzOTNqtX5LwlljSzav2qZS7Iem9rqD9og+EWzVPV6dIP03RgBzMW6xZrxQJQ1UAAdY4VxMOtHa2S2os8dCxwqSDLY8HGXJgDFjVo2QojDlCu7V2WrD6PUEEEXGUIIIIACK9rta7sjo1NGnMJfJO0/7II/EIsMUfW2dftarslSh+aaxr5S18TABQdZZ1ZwUZIo/MxqfIL4xFwtbJt6ZMbe7eAN0eQEIw3pjiCRW+x3bessuZvW43tJQY/huHvhpDuxMDWWxAD0oTkritDwBqVPA12Q2dCCQRQg0IOYMWL2OHmCCCJAcK1iSsOm3lCjVdBvPWA4HbyMR0eZiFhdXFm6oHE4RXZCMl9R1HlGwBOGAJrHVmg5EeMWOy6As0ySHVgymgrnMrSoFO0G3AUjsnVyZcW9IeZgK/R3X7w3VJ8Iq85Lg7ggrI5E2XdNDe9ysfhEhbrUcrOodgwExb31QoOs5pkcaQhpaxLJYdCaTUVmMmZ1aVF0YnBTVgKVoYX0OolrWi1brTAKgM2F68K7xSmyE/iMlKzc+sDbw/7HGPfbGJsc0FgZ5Cu3UKKo6M1JpjWt6ox3jjC7pPlm8GExQnYugOzAZhq0xPCFNN2+RJX6VwFYZEGpJzAAxNN8N9B6akWhSJcpSUoCRWW7DY2A2886xijFyTb6Ndlig0o5b/I+slpExQ1CKitGFGHMRImYZkoLtl1I4qaA/loO6K/aVWVOWagmN0lJcxTWqgAkOQtQ4GAvbAcTEvJnXSGGzHgRuPAj3xCcdj+CyuzzFn1R2yis2WOJbuVT8aeMLnS7E1RAV2EtQsN4F00/rKG9s+ja8vZKPQ7g6kCvJgATwMJWdgVUjKgpypFiscIYiUyojdc3P2WCastsWaCMiO0pzHwI4iJjQOlzZWCOSbOxpjj0RORH+Hw2ZjCsU5gQQymjDEH4Hgcjzics04TUBpgQQQdhyIMaqbvMXyLtVpnS+OjUgY7FV1M0kaGzOSSgvSyc2l1y4lCQORXbWLVFxkCCCCADhjOtMza2q1Mcg4XuWUh99Y0UxmWkTV7V/mzh4YfCOrsCgyshyEeo5LOA5R2HcekVhEg8yVMkkuxE9SqjDB5eAxPpjzCxHwRxrJwIIIIkAQ+0FJDT1rsVz5XfcxhjEjq49J44o49xim9/Qzq7I1ZZRtqulVqMGBGBoRiKw6a3TiDWbOI2/SPTvx/qsLaeWlofiEPitPhHdGWgiXaJYC9eXXEVPUIbq7jSp7o5DDgpYBkHpCWbougduXUE0FBMRj7gcd0XPSljIrNlC8c2QY3xTNfWp4jjSKrNlhlKtiCCCOcSGgNYuhAkWgFUW6kqaTW8KYBttcDGXWUbuccFlNkoPKfJRNHaRkTZs6fbUmTpgoJNnW8AzGtOkYZItB1RiSYsGqdg+agmcCsydjQKbqKMaE5A8+EXHSGiFRjOly1qcXAAvH1lw8RtzzzavOUKWJAUCtdlM68tsJ75tfQlwNdFXGX/AKOXP8DDTExSssCYVLTZd1kxNQb2/AUBBO6H8lCooSDichQU5Qw0fZPnU1ZigXCtJYIuMXJ7V40K4YChxrEjabFMlMVJKsMKOA3mMT4xnllR2o3Rac3L1HS9aWRtQ3h7JoD53T3mGyimAj1Y5jhjVKi49bpGV04kNSmzfCC2pd9DubqnziDTwWRayxaFtHT7kyh7LnwfZ4jDmBCMeZiVFPPcdh7olXPZJMjfUrYOJYWmtLZZqVvyzfA9IDtL+JajvB2RpFjtCzER0NVdVZTvDCoPhGY6PtHSIrHPJuDDA+Y84t2o9prKeUc5T4ew/WXureUezDVPPJ5tpp4ZZoIIIDgGM2tsulotAP3znuYK38UaSYoGn5d22TvWEuZ4rc/ggAzGUKADdh4YfCPcK2pLsyYPXfzYn4x6sckMSWNEUFmIzoNg4k0HfDqD+lMrZ4kSGc0RSx4DLnuHGF/7OfbdHN0/3R4tFrZhdHVQZIMhz9I8TDekHLODp9HTQK3CRvWjfukw1jqmhqMDvGBh0NIMcJgEwet2u5x1h4mDkBpHuROMt1cZqQeYyI7wSO+HOkUkgIZDOajrq47LcDkRs2ZQzjuFKOH6gSesQBmpMBqry1odhukn3MPCGNmnlHVhjQ1pvG0d4w74UkTb8voWzBvSidjbUPBqmnE8oaqa/wBY98U08LY/Q6xe2SbjkDFTRlO9DiD/AFuMNLTZ1daMARsqK0OwxIy/pJZX7SVZOK5svGna5XoZxauVhnCc0fKWcJhS0z0eZSqF1PRtWv0YYGgOW0U3Qla9Xllss0GZMurda81c61cKKCprjhxiHIyIpUEEHcQajzi02TWCUwF+qNuINK8GGHjSFmo0uOui6q1wllDNTlTmKfyhwlqcbajc3WHgY7b7D0ZLIKrmyjNTvUbt48NsNlauIyhHZCVb/wCno6LoXRyhd7SSCOqAc7oArzpmOEIFa5x2CIZLlFIR+aqOzVfZNB4ZeUcuuMirD1hQ+Iw8ocRyDIYPeibYUdkdWAYBhTrCowOWOV3ZsMWzVC2r87orA35TAiuN5CGFRyZ4qMprryz64H5ur7yIsNjlqbTZiyhqTbuI2Ojr3YsIY6eW6Ah11ey3j1LjadLUKkzJMpXfopfSVLTHrSigMuZrTPfCj6aWWSs+iON1SGHpLtpmKHaDziL0vokzFlS3M1BJnJOR5UtZl6415VNVYrjSuArdzxhXSGgzan6RyZdBdVczdGNWpkak4bqReYyyxUdd7NR5M4ZYyW/FRkr3hh+OLdDTSliWfLaU/ZYUNMwcwRuIIBB3iADC9MLSfN5g+KqYSlzQJbrjVin5VvE+d3whzp6xTJNomy5pBcNW8BQMpAusAcsKd9YYQ4qWYIrfYQRKaE1fnWoM6IzS0N17hUOWoDRQ2BFDU7cRThJStC2c1FHDLgwLMHU+sCajwiuzUxg9p1RKzBFkmatyzk8wd4P7ymEv+GR9635Vji1cA2sgI8mYN48YtVn0BJU9a859Yin5VAEJ6Rs89cLOstZYpggAc9xF3w/lEP1abxFBtKwXU4VHKseetfJJqCK12138efDvhWc7PUOznEghi2B3EbILL9H9WSp3qSD5GNCy+WRPUieUZWGYNefDvy74Wt8kJNdRkGNOAzoeIyj1/aU30sd91b35qXvOGzGuJNScSTmTElnOQORxxUU/rujsESAs2jtPI91ZnVckLkbrE4YEdmu4wrbNG4lpVAcyuQbiPRP9cYqbD/8Ad22o74s2j9PowVZnVc0GRuk8CN/HfCvU6VLpZRdVbKEsxeBqrZg1BGYOBHOPUTNqsSzO1mMmGDDkfhlEXOscxNl8b1z71/SvKE9mnceY8jujXRnxPh/6EoI8pNByPMbRzGyPUZnwbk0+UeX+z7cv99Ys1m+ukf50r98RX9HSukcEdhDUnYWxAA30zPIRYbEKz7ON85P2at/DDHTRcY8+oj8QsU7OPQ0iCCCNBhCOGOxwwAZF8qX/AK8f+3k159JP+FPCKoRTPDI+MWn5TjW3nhJlDzmH4xC6ctJmTEJCikqSOqKfYU4+MNaH9EUVvs0v5L0pYQdpmTCfGnuET+ktDSbR9bLDEYBhVXHsspDDxiG+TVaWCXxaYf22i0wts+9liKy2pyfZnT1G6stvNkJ8SYVlanyB2zNme1MIH5Zd0RYYIgBEPq1ZSt3oJQHBQGB3hh1geIMVrSugJ0ipQNOlcBWao4gfWDiMeBzi+RwiADKHssmdViqPsJpjUbDtBG44xC2vV9w30N0puZjUHdWhqOeMazpbVyTPN6hlzPvEoGPtClHHtAxV7doW0ScSvTIPtyh1vxS6k/lLcoshZKHTONGd2qzPKNJila5HYeR/owlWLwCk0EdVgMwRkeIOIPOGlp0JJcYIEPpIAp76YN3xqjrP8kccSpQRODVk/fDh9H7+v+kMp+hZytQLfHpKQB3hiKecaI6mt+pzaxhHDDi1WKZLxdCBvFGHll3xwWSYRUS5lN9w/pjEvMg12cwyzaG0p0wIK3WUAnaprXLbsOcSUQOrlgmITMbqhlpcI6xxqCfR24cYnoVWKKk9pYhKdZkftqp5iERoyV92sO4CaRXhElJr1OAACgyh7oCVftkj1BMmH8hlj/U8oaWOVMnmkhDMHp9mWObnPkt4xctXdCCzqWZg816XmpQADJUGxRU8ySY6RJmCCCAAjhjsEAGN/KQ39/mcEl/uiIG3sCy0IP0cnL/LWLprXoDp7bOdhX6sKDkB0a4021N7H1TENJ1VVlPVp1nAIwIozDA90MarEoIg1yaJ8ny0sEjjfP8A5GixxCamWYy7DZ1bEhK1yreJavnE3GCTzJkwgggiIBBBBAAQQQQAR2k9CyJ+MyWC2xx1XHJ1ow8Yz7WeQ9knhJT31KByJvaFWYUVkAww2gnjGomMo1stYm2uawxC0lDkla/tM8U3TcI5Rq0lSssxLrA2TTNO3LccVo48je8oXXTEnbMC+0CvvAiNC4E44EbMMa7e6E54N00xNDGeOql0zdPw6GMxZOLbpRymSz+Nf1j2bSnpr+YfrGiyVlzkV7qsrKGFQDgRXdHoaNk/dSvyL+kbhOZp/aErLpEJ3BgT4DGHUmVMf6uTOb8BUeL3RGkJKAyAHIUj1SACj2bVq0v2ujlDiTMfwWi1/EYmbFqlIShmXpzf4tCteCABfIxYIIAOKoAoMo7BBAAQQQQAEEEEADK2aPWYQ2KsMAy4Gm41FCOBERui9EqyG+zMvSTurgFNJr9q6ASDuyMT8N7DIKKQaduY2HrOzDyMdzwAuojsEEcAIIIIACCCCAAjkdjhgArut+sHzeXcQ/TOOqPRHptyxoNp74zRVp/PPv3mLXpexyXQswKzsncE3r64G9U0IqMsqUpsisaPs7zpglSwDMqVPoilOsdoWhB7wM4wXtzlhDnRKFcHJgvZbmu32tm34R4i+jUmSECEzC5DEza062FMMqYmg3Z1inpoiaZ7WegDpW8x7IUfb5HCgzxpsMQnRKJdVrK55LZ8n2lwVNmc9ZKtL4ptHNT5ERdIyO3yFs7J0LTGnBluGuJcmgAUYUOVN1axrEmtBepWgrTfGyme6PIq1UFGe5dMUgggi4yhBBBAAQQQQAEEEEABBBBAAQQQQAEEEEABBBBAAQQQQAEcgggAgNYNXFn1ZH6OYcCaXlamV5ajEbwR3x41T1ZFjDszCZNci84W71RkoFThmc8zwEEEQ2rO71J+bPbszwSFod/nEoBVKFZlWJ6wPVwA4/CE9KaH6Vr6PccqEY3b15QSRtGRLfmMEESwnwzjeMNCOh9WZUh+kJMybj122ewBgvPPjE7BBAkl0ccnJ5bCCCCOnAggggAIIIIACCCCA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248" y="1392850"/>
            <a:ext cx="2716752" cy="32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32263"/>
            <a:ext cx="7374225" cy="8052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Left to right shunt circulation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91" y="1269241"/>
            <a:ext cx="6128269" cy="496778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Characterised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by a certain volume of oxygenated blood that recirculates between the lungs and the heart never making it to the systemic circulation.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ASD,VSD,PDA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Volume depends on : size of shunt, SVR and PVR, presence and degree of outflow tract obstruction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Hypoxemia: Pump Failure, LRTIs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Adequate oxygenation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Diuretics.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Maintaining adequate cardiac pump function with inotropes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4" y="1665031"/>
            <a:ext cx="4173877" cy="331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972" y="1407668"/>
            <a:ext cx="10836322" cy="41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7" y="232008"/>
            <a:ext cx="7374224" cy="11191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 to left shunt circulation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77" y="1351125"/>
            <a:ext cx="7374225" cy="52134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Characterised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by the presence of deoxygenated blood which circulates between the heart and the body without passing through the pulmonary circulation.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Volume depends on shunt size, SVR and PVR , the degree of obstruction to pulmonary circulation and the presence, absence and status of pulmonary arteries.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Hypoxemia: Due to reduced Pulmonary blood flow.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severe hypoxemia and low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Qp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PGE1 therapy (change to left to right shunt, oxygenation at the expense of systemic circulation)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elevated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Qp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Diuretics.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04" y="1258221"/>
            <a:ext cx="2796791" cy="33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77668"/>
            <a:ext cx="7374225" cy="75062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Parallel circulation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40" y="1405720"/>
            <a:ext cx="7374225" cy="502237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recirculates through the pulmonary circuit, never providing oxygenated blood to the body, and another pool circulates through the body, never providing deoxygenated blood to the lungs.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compatible with life unless there is some volume of pulmonary blood that enters the systemic circulation.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TGA, DORV with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malpositioned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great vessels, single ventricle physiology.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Hypoxemia: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postnatally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due to closure of PDA and Foramen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ovale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birth- shunts are bidirectional (Qs is maintained)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 PVR reduces,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Qp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&gt;Qs, however saturation paradoxically worsens despite pulmonary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overcirculation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role for oxygenation.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Shunts across atrial septum- provide palliation.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987" y="1163330"/>
            <a:ext cx="24574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96997"/>
            <a:ext cx="7374225" cy="7995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Venous obstruction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5" y="1364774"/>
            <a:ext cx="7374225" cy="4887926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neonates with TAPVC or single ventricle physiology due to tricuspid atresia, cardiac output and oxygenation is dependent on right to left shunting at atrial level.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such conditions, obstruction to pulmonary or systemic venous return reduces cardiac output.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Maintenance of preload to maintain right to left shunt.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CVP monitoring, judicious use of fluids and diuretics.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Inotropes with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chronotropic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effect avoided-  shortens diastolic filling time.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00" y="1788921"/>
            <a:ext cx="2830339" cy="32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32" y="210403"/>
            <a:ext cx="7374225" cy="10724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pathophysiology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73958"/>
            <a:ext cx="7391881" cy="46675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Unmet tissue demands for cardiac output result in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activation of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renin-aldosterone angiotensin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nervous 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system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ytokine-induced inflammation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“Signaling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cascades that trigger cachexia</a:t>
            </a:r>
          </a:p>
        </p:txBody>
      </p:sp>
    </p:spTree>
    <p:extLst>
      <p:ext uri="{BB962C8B-B14F-4D97-AF65-F5344CB8AC3E}">
        <p14:creationId xmlns:p14="http://schemas.microsoft.com/office/powerpoint/2010/main" val="3483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33400"/>
            <a:ext cx="7374225" cy="1063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Ventricular dysfunction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80" y="1228296"/>
            <a:ext cx="7374225" cy="45583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Both systolic and diastolic dysfunction seen in neonates.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Eg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ALCAPA: ischemic cardiomyopathy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Reducing preload (diuretics) and afterload (ACE inhibitors/ ARBs) conditions.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Inotropic support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960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42408"/>
            <a:ext cx="7374225" cy="6494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TREATMENT--general measures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187355"/>
            <a:ext cx="7374225" cy="51062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 rest and limit activities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Nurse propped up or in sitting position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Control fever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Expressed breast milk for small infants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Fluid restriction in volume overloaded 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Optimal sedation</a:t>
            </a:r>
          </a:p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Correction of anemia ,acidosis, hypoglycemia and hypocalcaemia if present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78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88066"/>
            <a:ext cx="7374225" cy="69035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Ventilation- cardiopulmonary interactions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583140"/>
            <a:ext cx="8762288" cy="48196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 invasive ventilation ( Mask, CPAP)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Invasive ventilation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pressure ventilation: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Reduces work of breathing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Reduces filling of right side of the heart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Reduces left ventricular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transmural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pressure (reduced afterload)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5" y="1499412"/>
            <a:ext cx="88582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56054"/>
            <a:ext cx="7374225" cy="100425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Nutritional support</a:t>
            </a: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24" y="1733266"/>
            <a:ext cx="7374225" cy="441025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Provide sufficient calories and proteins to allow normal growth and prevent breakdown of lean body mass.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make up for the past deficiencies and allow “catch-up” growth.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Approx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150 kcal/kg/day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calorie density of feeds due to restricted fluid intake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Babies on diuretics: supplementation of electrolytes (Na, K, Cl)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14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647122"/>
            <a:ext cx="7374225" cy="84048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Drug therapy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87606"/>
            <a:ext cx="7374225" cy="46695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Three major classes of drugs: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Diuretics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Inotropic agents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Afterload reducing agents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097"/>
            <a:ext cx="10286999" cy="67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19576"/>
            <a:ext cx="7374225" cy="7858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diuretics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214651"/>
            <a:ext cx="7374225" cy="495616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Prinicipal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therapeutic agent to reduce pulmonary and systemic congestion.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Side effects: Hypokalemia (except spironolactone),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hypochloremic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alkalosis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21" y="2092653"/>
            <a:ext cx="5985152" cy="31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24292"/>
            <a:ext cx="7374225" cy="82683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Rapid acting inotropic agents</a:t>
            </a: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173707"/>
            <a:ext cx="7374225" cy="5404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Useful in critically ill infants with hypotension, those with renal dysfunction and postoperative patients in HF.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Milrinone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noncatecholamine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agent, PDE inhibitor, inotropic + vasodilator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06" y="2299642"/>
            <a:ext cx="4879895" cy="31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78882"/>
            <a:ext cx="7374225" cy="10997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digitalis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067033" y="1378426"/>
            <a:ext cx="4951149" cy="53980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Inotropic action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Parasympathomimetic</a:t>
            </a: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action (slows heart rate and AV conduction)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Mild diuretic action.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Decreases myocardial oxygen consumption in failing heart.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DCM to increase 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CHF from L to R shunts: after diuretic and afterload reducing agent, if further improvement is needed</a:t>
            </a: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Therapeutic range: 0.8-2 ng/ml</a:t>
            </a: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 descr="dig mechanism.gif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08806" y="2334904"/>
            <a:ext cx="3333750" cy="32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19576"/>
            <a:ext cx="7374225" cy="10179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Digitalization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60310"/>
            <a:ext cx="7374225" cy="5397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1.) Baseline ECG and serum electrolytes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2.)Calculate the oral total digitalizing dose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Maintenance dose is 25% of the total </a:t>
            </a:r>
            <a:r>
              <a:rPr lang="en-US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dig.dose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I.V. dose is 75% of the oral dose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.) 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one half of the TDD immediately ,then  1/4</a:t>
            </a:r>
            <a:r>
              <a:rPr lang="en-US" b="1" baseline="30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&amp; then the final 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1/4</a:t>
            </a:r>
            <a:r>
              <a:rPr lang="en-US" b="1" baseline="30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6- to 8-hr intervals.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.) 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 the maintenance dose 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 </a:t>
            </a:r>
            <a:r>
              <a:rPr lang="en-US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hrs</a:t>
            </a:r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 the final TDD</a:t>
            </a:r>
            <a:endParaRPr lang="en-US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76894"/>
              </p:ext>
            </p:extLst>
          </p:nvPr>
        </p:nvGraphicFramePr>
        <p:xfrm>
          <a:off x="907572" y="2133597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digitalizing dose(</a:t>
                      </a: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g/kg)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 dose(</a:t>
                      </a: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g/kg/D)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Prematures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Newborns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&lt; 2yrs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40-50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&gt; 2yrs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30-40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7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19576"/>
            <a:ext cx="7374225" cy="101790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Afterload reducing agents</a:t>
            </a:r>
            <a:endParaRPr lang="en-US" sz="2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337480"/>
            <a:ext cx="7374225" cy="4910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Augments the stroke volume without a great change in contractile state,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i.e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without increasing myocardial oxygen demand.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91622"/>
              </p:ext>
            </p:extLst>
          </p:nvPr>
        </p:nvGraphicFramePr>
        <p:xfrm>
          <a:off x="1257300" y="2806700"/>
          <a:ext cx="685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Arteriolar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vasodilator</a:t>
                      </a:r>
                    </a:p>
                    <a:p>
                      <a:r>
                        <a:rPr lang="en-US" sz="16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Hydralazine </a:t>
                      </a:r>
                      <a:endParaRPr lang="en-US" sz="1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Venodilators</a:t>
                      </a:r>
                      <a:endParaRPr lang="en-US" sz="24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1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Nitroglycerin</a:t>
                      </a:r>
                      <a:endParaRPr lang="en-US" sz="1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Mixed Vasodilators</a:t>
                      </a:r>
                    </a:p>
                    <a:p>
                      <a:r>
                        <a:rPr lang="en-US" sz="1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ACE</a:t>
                      </a:r>
                      <a:r>
                        <a:rPr lang="en-US" sz="16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600" baseline="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inhibitotrs</a:t>
                      </a:r>
                      <a:r>
                        <a:rPr lang="en-US" sz="16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(captopril, </a:t>
                      </a:r>
                      <a:r>
                        <a:rPr lang="en-US" sz="1600" baseline="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enalapril</a:t>
                      </a:r>
                      <a:r>
                        <a:rPr lang="en-US" sz="16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)</a:t>
                      </a:r>
                    </a:p>
                    <a:p>
                      <a:r>
                        <a:rPr lang="en-US" sz="1600" baseline="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Nitroprusside</a:t>
                      </a:r>
                      <a:endParaRPr lang="en-US" sz="1600" baseline="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1600" baseline="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Prazosin</a:t>
                      </a:r>
                      <a:endParaRPr lang="en-US" sz="16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508" y="928048"/>
            <a:ext cx="6569208" cy="53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58800"/>
            <a:ext cx="7374225" cy="8763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Beta blockers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35100"/>
            <a:ext cx="7502524" cy="45423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Small scale studies have shown benefit of using beta blockers in some children with chronic CHF who were symptomatic after being treated with standard drugs (digoxin, diuretics and ACEI) 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Should not be used in decompensated heart failure.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Starting dose: 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0.1-0.2 mg/kg per dose twice daily.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Carvedilol</a:t>
            </a:r>
            <a:r>
              <a:rPr lang="en-US" sz="2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0.09 mg/kg per dose twice daily.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19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95300"/>
            <a:ext cx="7374225" cy="1117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carnitine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12900"/>
            <a:ext cx="7374225" cy="42248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Cofactor for transport of long chain fatty acids into mitochondria for oxidation.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Improved myocardial function and reduced cardiomegaly in patients with DCM.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Dosage: 50-100 mg/kg/day twice to thrice daily (max 3 g)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15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5" y="2098938"/>
            <a:ext cx="7588582" cy="2055434"/>
          </a:xfrm>
          <a:prstGeom prst="rect">
            <a:avLst/>
          </a:prstGeom>
        </p:spPr>
      </p:pic>
      <p:pic>
        <p:nvPicPr>
          <p:cNvPr id="1026" name="Picture 2" descr="The Journal of Heart and Lung Transpla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24" y="4495800"/>
            <a:ext cx="6412093" cy="12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3098"/>
            <a:ext cx="7374225" cy="11816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Pharmacologic management of chronic reduced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failure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481" y="2967831"/>
            <a:ext cx="519112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47" y="1560753"/>
            <a:ext cx="5334000" cy="420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73" y="1571338"/>
            <a:ext cx="5314950" cy="4189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988" y="1598281"/>
            <a:ext cx="5343525" cy="4162997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17753"/>
              </p:ext>
            </p:extLst>
          </p:nvPr>
        </p:nvGraphicFramePr>
        <p:xfrm>
          <a:off x="245230" y="1652515"/>
          <a:ext cx="8857824" cy="3697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608"/>
                <a:gridCol w="2952608"/>
                <a:gridCol w="2952608"/>
              </a:tblGrid>
              <a:tr h="739481">
                <a:tc>
                  <a:txBody>
                    <a:bodyPr/>
                    <a:lstStyle/>
                    <a:p>
                      <a:r>
                        <a:rPr lang="en-US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Symptomatic 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Asymptomatic HF</a:t>
                      </a:r>
                      <a:endParaRPr lang="en-US" dirty="0"/>
                    </a:p>
                  </a:txBody>
                  <a:tcPr/>
                </a:tc>
              </a:tr>
              <a:tr h="739481">
                <a:tc>
                  <a:txBody>
                    <a:bodyPr/>
                    <a:lstStyle/>
                    <a:p>
                      <a:r>
                        <a:rPr lang="en-US" dirty="0" smtClean="0"/>
                        <a:t>Diuretics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recommended</a:t>
                      </a:r>
                      <a:endParaRPr lang="en-US" dirty="0"/>
                    </a:p>
                  </a:txBody>
                  <a:tcPr/>
                </a:tc>
              </a:tr>
              <a:tr h="739481">
                <a:tc>
                  <a:txBody>
                    <a:bodyPr/>
                    <a:lstStyle/>
                    <a:p>
                      <a:r>
                        <a:rPr lang="en-US" dirty="0" smtClean="0"/>
                        <a:t>ACE inhibitors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May</a:t>
                      </a:r>
                      <a:r>
                        <a:rPr lang="en-US" baseline="0" smtClean="0"/>
                        <a:t> be used</a:t>
                      </a:r>
                      <a:endParaRPr lang="en-US" dirty="0"/>
                    </a:p>
                  </a:txBody>
                  <a:tcPr/>
                </a:tc>
              </a:tr>
              <a:tr h="739481">
                <a:tc>
                  <a:txBody>
                    <a:bodyPr/>
                    <a:lstStyle/>
                    <a:p>
                      <a:r>
                        <a:rPr lang="en-US" dirty="0" smtClean="0"/>
                        <a:t>Digoxin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recommended</a:t>
                      </a:r>
                      <a:endParaRPr lang="en-US" dirty="0"/>
                    </a:p>
                  </a:txBody>
                  <a:tcPr/>
                </a:tc>
              </a:tr>
              <a:tr h="739481">
                <a:tc>
                  <a:txBody>
                    <a:bodyPr/>
                    <a:lstStyle/>
                    <a:p>
                      <a:r>
                        <a:rPr lang="en-US" dirty="0" smtClean="0"/>
                        <a:t>Beta blockers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be used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9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60518"/>
            <a:ext cx="7374225" cy="11953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Pharmacologic management of “preserved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failure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944" y="2207179"/>
            <a:ext cx="5410200" cy="306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12" y="1864555"/>
            <a:ext cx="5429250" cy="3838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12" y="2069765"/>
            <a:ext cx="5722809" cy="31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96900"/>
            <a:ext cx="7374225" cy="10541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Surgical treatment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651000"/>
            <a:ext cx="7374225" cy="44788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Pacemaker and implantable defibrillator therapy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Biventricular pacing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Ventricular assist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Transplantation</a:t>
            </a: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07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6" y="685800"/>
            <a:ext cx="7374225" cy="553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REFERENCES: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1.)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Failure. Robert E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Shaddy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Gil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Wernovsky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Chapters 6, 7, 14, 15, 16; Taylor and Francis group, 2005.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2.) Heart Failure in congenital heart disease; from fetus to adult. Robert E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Shaddy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Chapter 2; Springer, 2011.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3.) Park’s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cardiology for practitioners.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Myung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 Park, 6</a:t>
            </a:r>
            <a:r>
              <a:rPr lang="en-US" sz="1600" baseline="30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edition: Chapter 27; Saunders, 2014.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4.)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Madriago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E,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Silberbach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M, Heart failure in infants and children: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Paediatrics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review , 2010; 31; 4-12.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5.) Hsu TD, Pearson GD. </a:t>
            </a:r>
            <a:r>
              <a:rPr lang="en-US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Failure in Children: Part I: History, Etiology, and 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Pathophysiology. </a:t>
            </a:r>
            <a:r>
              <a:rPr lang="en-US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</a:t>
            </a: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Fail. 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2009;2:63-70.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6.) Hsu TD, Pearson GD. </a:t>
            </a:r>
            <a:r>
              <a:rPr lang="en-US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Heart Failure in Children: Part II: Diagnosis, Treatment, and Future 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Directions. </a:t>
            </a:r>
            <a:r>
              <a:rPr lang="en-US" sz="16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</a:t>
            </a: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Heart Fail. 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2009;2:490-498.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7.) Sharma M, Nair MNG,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Jatana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SK, </a:t>
            </a:r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Shahi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BN. </a:t>
            </a:r>
            <a:r>
              <a:rPr lang="en-US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Congestive Heart Failure in Infants and 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Children: </a:t>
            </a:r>
            <a:r>
              <a:rPr lang="en-US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MJAFI 2003; 59 : 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228-233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8.) Anderson’s </a:t>
            </a:r>
            <a:r>
              <a:rPr lang="en-US" sz="16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Paediatric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cardiology, 3</a:t>
            </a:r>
            <a:r>
              <a:rPr lang="en-US" sz="1600" b="1" baseline="30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rd</a:t>
            </a:r>
            <a:r>
              <a:rPr lang="en-US" sz="1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edition</a:t>
            </a:r>
            <a:r>
              <a:rPr lang="en-US" sz="1600" b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chapter 14.</a:t>
            </a:r>
            <a:endParaRPr lang="en-US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91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12" y="833653"/>
            <a:ext cx="7374225" cy="5486400"/>
          </a:xfrm>
        </p:spPr>
        <p:txBody>
          <a:bodyPr>
            <a:normAutofit/>
          </a:bodyPr>
          <a:lstStyle/>
          <a:p>
            <a:r>
              <a:rPr lang="en-US" sz="7200" smtClean="0"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en-US" sz="720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</a:t>
            </a:r>
            <a:r>
              <a:rPr lang="en-US" sz="7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42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533400"/>
            <a:ext cx="7374225" cy="5430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Initially these compensatory effects help to improve cardiac output and maintain blood pressure.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STAGE OF “COMPENSATED SHOCK”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 standing increases in cardiac workload and myocardial O2 consumption leads to cardiac “REMODELING”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35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28756"/>
            <a:ext cx="7374225" cy="8404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Cardiac remodeling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87606"/>
            <a:ext cx="8148139" cy="45467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in cardiac mass ( maladaptive hypertrophy)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Expansion of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myofibrillar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components of individual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myocytes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(new cells rarely formed).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in the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myocyte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/capillary ratio.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Activation and proliferation of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nonmyocyte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cardiac cells (may produce scarring).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Ultimately causes: a poorly contractile and less compliant heart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49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333221"/>
            <a:ext cx="7374225" cy="10861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HF in neonates: UNIQUE FEATURES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" y="1419367"/>
            <a:ext cx="7374225" cy="48060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neonatal heart is more liable to develop HF because of the following factors: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neonatal cardiac output.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number of contractile units.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Preload, afterload and Frank Starling’s law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Sympathetic innervations and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catecholamines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Myocardial metabolism, Ca2+ and fetal </a:t>
            </a:r>
            <a:r>
              <a:rPr lang="en-US" sz="24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Hb</a:t>
            </a: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Hypoxemia and acidosis</a:t>
            </a: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05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2102</TotalTime>
  <Words>3475</Words>
  <Application>Microsoft Office PowerPoint</Application>
  <PresentationFormat>35mm Slides</PresentationFormat>
  <Paragraphs>583</Paragraphs>
  <Slides>67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Aharoni</vt:lpstr>
      <vt:lpstr>Arial</vt:lpstr>
      <vt:lpstr>Calibri</vt:lpstr>
      <vt:lpstr>Century Gothic</vt:lpstr>
      <vt:lpstr>Stencil</vt:lpstr>
      <vt:lpstr>Times New Roman</vt:lpstr>
      <vt:lpstr>Wingdings</vt:lpstr>
      <vt:lpstr>Wingdings 3</vt:lpstr>
      <vt:lpstr>Slice</vt:lpstr>
      <vt:lpstr>Heart Failure in infants and neonates</vt:lpstr>
      <vt:lpstr>PowerPoint Presentation</vt:lpstr>
      <vt:lpstr>PowerPoint Presentation</vt:lpstr>
      <vt:lpstr>Heart failure syndromes</vt:lpstr>
      <vt:lpstr>pathophysiology</vt:lpstr>
      <vt:lpstr>PowerPoint Presentation</vt:lpstr>
      <vt:lpstr>PowerPoint Presentation</vt:lpstr>
      <vt:lpstr>Cardiac remodeling</vt:lpstr>
      <vt:lpstr>HF in neonates: UNIQUE FEATURES</vt:lpstr>
      <vt:lpstr>Neonatal cardiac output</vt:lpstr>
      <vt:lpstr>Contractile units</vt:lpstr>
      <vt:lpstr>Preload, afterload, frank-starling’s law</vt:lpstr>
      <vt:lpstr>Sympathetic innervations and catecholamines</vt:lpstr>
      <vt:lpstr>Myocardial metabolism, ca2+, fetal Hb</vt:lpstr>
      <vt:lpstr>PowerPoint Presentation</vt:lpstr>
      <vt:lpstr>CLINICAL MANIFESTATIONS IN INFANTS WITH HF</vt:lpstr>
      <vt:lpstr>Feeding difficulties</vt:lpstr>
      <vt:lpstr>Rapid respirations</vt:lpstr>
      <vt:lpstr>tachycardia</vt:lpstr>
      <vt:lpstr>cardiomegaly</vt:lpstr>
      <vt:lpstr>hepatomegaly</vt:lpstr>
      <vt:lpstr>Failure to thrive</vt:lpstr>
      <vt:lpstr>Other signs of neonatal heart failure</vt:lpstr>
      <vt:lpstr>Fetal blood flow</vt:lpstr>
      <vt:lpstr>Landmark events in postnatal life</vt:lpstr>
      <vt:lpstr>At birth</vt:lpstr>
      <vt:lpstr>Closure of the ductus arteriosus</vt:lpstr>
      <vt:lpstr>PowerPoint Presentation</vt:lpstr>
      <vt:lpstr>PowerPoint Presentation</vt:lpstr>
      <vt:lpstr>Classification</vt:lpstr>
      <vt:lpstr>Original ross Classification</vt:lpstr>
      <vt:lpstr>Ross scoring system in infants</vt:lpstr>
      <vt:lpstr>New York university paediatric heart failure index– Connelly et al.</vt:lpstr>
      <vt:lpstr>Proposed HF staging for infants and children by the International Society for Heart and Lung Transplantation </vt:lpstr>
      <vt:lpstr>Heart failure in the fetus</vt:lpstr>
      <vt:lpstr>NEONATAL HEART FAILURE  Etiology- cardiac causes</vt:lpstr>
      <vt:lpstr>Etiology- non cardiac causes</vt:lpstr>
      <vt:lpstr>Etiology of Neonatal Heart Failure by Age of presentation</vt:lpstr>
      <vt:lpstr>Investigations</vt:lpstr>
      <vt:lpstr>Hyperoxia test</vt:lpstr>
      <vt:lpstr>CXR</vt:lpstr>
      <vt:lpstr>Echocardiography</vt:lpstr>
      <vt:lpstr>HF Biomarkers</vt:lpstr>
      <vt:lpstr>Management approach based on physiologic considerations</vt:lpstr>
      <vt:lpstr>Series circulation</vt:lpstr>
      <vt:lpstr>Left to right shunt circulation</vt:lpstr>
      <vt:lpstr>Right to left shunt circulation</vt:lpstr>
      <vt:lpstr>Parallel circulation</vt:lpstr>
      <vt:lpstr>Venous obstruction</vt:lpstr>
      <vt:lpstr>Ventricular dysfunction</vt:lpstr>
      <vt:lpstr>TREATMENT--general measures</vt:lpstr>
      <vt:lpstr>Ventilation- cardiopulmonary interactions</vt:lpstr>
      <vt:lpstr>Nutritional support</vt:lpstr>
      <vt:lpstr>Drug therapy</vt:lpstr>
      <vt:lpstr>diuretics</vt:lpstr>
      <vt:lpstr>Rapid acting inotropic agents</vt:lpstr>
      <vt:lpstr>digitalis</vt:lpstr>
      <vt:lpstr>Digitalization</vt:lpstr>
      <vt:lpstr>Afterload reducing agents</vt:lpstr>
      <vt:lpstr>Beta blockers</vt:lpstr>
      <vt:lpstr>carnitine</vt:lpstr>
      <vt:lpstr>PowerPoint Presentation</vt:lpstr>
      <vt:lpstr>Pharmacologic management of chronic reduced ef heart failure</vt:lpstr>
      <vt:lpstr>Pharmacologic management of “preserved Ef” failure</vt:lpstr>
      <vt:lpstr>Surgical treatment</vt:lpstr>
      <vt:lpstr>PowerPoint Presentation</vt:lpstr>
      <vt:lpstr>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 in infants and neonates- an approach</dc:title>
  <dc:creator>Acer</dc:creator>
  <cp:lastModifiedBy>Acer</cp:lastModifiedBy>
  <cp:revision>164</cp:revision>
  <dcterms:created xsi:type="dcterms:W3CDTF">2014-09-02T09:17:15Z</dcterms:created>
  <dcterms:modified xsi:type="dcterms:W3CDTF">2014-09-29T14:15:48Z</dcterms:modified>
</cp:coreProperties>
</file>